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95ED3-AF07-4873-9064-B79430D12532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67D26-7C5A-4948-B847-1C75E944D0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72388" y="102485"/>
            <a:ext cx="26697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onstantia" pitchFamily="18" charset="0"/>
              </a:rPr>
              <a:t>Зачем нам детский 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</a:rPr>
              <a:t>сад?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</a:rPr>
              <a:t>7 </a:t>
            </a:r>
            <a:r>
              <a:rPr lang="ru-RU" b="1" dirty="0">
                <a:solidFill>
                  <a:srgbClr val="FF0000"/>
                </a:solidFill>
                <a:latin typeface="Constantia" pitchFamily="18" charset="0"/>
              </a:rPr>
              <a:t>причин</a:t>
            </a:r>
            <a:endParaRPr lang="ru-RU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3074" name="Picture 2" descr="http://vasdou015.ucoz.ru/dobro_pozhalov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1404" y="1157740"/>
            <a:ext cx="1997660" cy="11969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529496" y="2448346"/>
            <a:ext cx="25614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Constantia" pitchFamily="18" charset="0"/>
              </a:rPr>
              <a:t>Некоторые родители, а также бабушки сомневаются, нужен ли детский сад. Там «обитают» инфекции, не все дети дружелюбны, да и насчет воспитателей возникают вопросы: не обидят ли? </a:t>
            </a:r>
            <a:endParaRPr lang="ru-RU" sz="1400" dirty="0" smtClean="0">
              <a:latin typeface="Constantia" pitchFamily="18" charset="0"/>
            </a:endParaRPr>
          </a:p>
          <a:p>
            <a:pPr algn="ctr"/>
            <a:r>
              <a:rPr lang="ru-RU" sz="1400" dirty="0" smtClean="0">
                <a:latin typeface="Constantia" pitchFamily="18" charset="0"/>
              </a:rPr>
              <a:t>Но </a:t>
            </a:r>
            <a:r>
              <a:rPr lang="ru-RU" sz="1400" dirty="0">
                <a:latin typeface="Constantia" pitchFamily="18" charset="0"/>
              </a:rPr>
              <a:t>все же детский сад нужен. И не только ребенку, а семье в целом! Именно там малыш приобретает такие важные для его социализации навыки.</a:t>
            </a:r>
          </a:p>
        </p:txBody>
      </p:sp>
      <p:pic>
        <p:nvPicPr>
          <p:cNvPr id="3076" name="Picture 4" descr="http://mkdouteremok.ucoz.ru/gruppa/radu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1509" y="5293408"/>
            <a:ext cx="827493" cy="95562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3208" y="0"/>
            <a:ext cx="250985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Constantia" pitchFamily="18" charset="0"/>
              </a:rPr>
              <a:t>Причина № 4: Развивается как личность.</a:t>
            </a:r>
            <a:r>
              <a:rPr lang="ru-RU" sz="14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endParaRPr lang="ru-RU" sz="14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/>
            <a:r>
              <a:rPr lang="ru-RU" sz="1400" dirty="0" smtClean="0">
                <a:latin typeface="Constantia" pitchFamily="18" charset="0"/>
              </a:rPr>
              <a:t>Конечно</a:t>
            </a:r>
            <a:r>
              <a:rPr lang="ru-RU" sz="1400" dirty="0">
                <a:latin typeface="Constantia" pitchFamily="18" charset="0"/>
              </a:rPr>
              <a:t>, и дома, с бабушкой, </a:t>
            </a:r>
            <a:r>
              <a:rPr lang="ru-RU" sz="1400" dirty="0" smtClean="0">
                <a:latin typeface="Constantia" pitchFamily="18" charset="0"/>
              </a:rPr>
              <a:t>мамой, </a:t>
            </a:r>
            <a:r>
              <a:rPr lang="ru-RU" sz="1400" dirty="0">
                <a:latin typeface="Constantia" pitchFamily="18" charset="0"/>
              </a:rPr>
              <a:t>ребенок тоже развивается. Но дело в том, что для человека другой человек является «зеркалом»: поведение одного вызывает отклик другого. И если «зеркал» много (как в группе детского сада), развитие происходит быстрее.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57570" y="-17104"/>
            <a:ext cx="250031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Constantia" pitchFamily="18" charset="0"/>
              </a:rPr>
              <a:t>Причина </a:t>
            </a:r>
            <a:r>
              <a:rPr lang="ru-RU" sz="1400" b="1" dirty="0" smtClean="0">
                <a:solidFill>
                  <a:srgbClr val="FF0000"/>
                </a:solidFill>
                <a:latin typeface="Constantia" pitchFamily="18" charset="0"/>
              </a:rPr>
              <a:t>№6: </a:t>
            </a:r>
            <a:r>
              <a:rPr lang="ru-RU" sz="1400" b="1" dirty="0">
                <a:solidFill>
                  <a:srgbClr val="FF0000"/>
                </a:solidFill>
                <a:latin typeface="Constantia" pitchFamily="18" charset="0"/>
              </a:rPr>
              <a:t>Получает знания и опыт</a:t>
            </a:r>
            <a:r>
              <a:rPr lang="ru-RU" sz="1400" b="1" dirty="0" smtClean="0">
                <a:solidFill>
                  <a:srgbClr val="FF0000"/>
                </a:solidFill>
                <a:latin typeface="Constantia" pitchFamily="18" charset="0"/>
              </a:rPr>
              <a:t>.</a:t>
            </a:r>
          </a:p>
          <a:p>
            <a:r>
              <a:rPr lang="ru-RU" sz="1400" dirty="0"/>
              <a:t>В детском саду ребенок получает возможности для интеллектуального и физического</a:t>
            </a:r>
          </a:p>
          <a:p>
            <a:r>
              <a:rPr lang="ru-RU" sz="1400" dirty="0"/>
              <a:t>развития. Рисование, лепка, конструирование, развитие речи, музыкальные занятия и</a:t>
            </a:r>
          </a:p>
          <a:p>
            <a:r>
              <a:rPr lang="ru-RU" sz="1400" dirty="0"/>
              <a:t>физкультура — этот минимальный набор обеспечит и детский сад.</a:t>
            </a:r>
          </a:p>
          <a:p>
            <a:pPr algn="ctr"/>
            <a:endParaRPr lang="ru-RU" sz="1400" b="1" dirty="0" smtClean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71470" y="3749457"/>
            <a:ext cx="24288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Constantia" pitchFamily="18" charset="0"/>
              </a:rPr>
              <a:t>Причина № </a:t>
            </a:r>
            <a:r>
              <a:rPr lang="ru-RU" sz="1400" b="1" dirty="0" smtClean="0">
                <a:solidFill>
                  <a:srgbClr val="FF0000"/>
                </a:solidFill>
                <a:latin typeface="Constantia" pitchFamily="18" charset="0"/>
              </a:rPr>
              <a:t>5: </a:t>
            </a:r>
            <a:r>
              <a:rPr lang="ru-RU" sz="1400" b="1" dirty="0">
                <a:solidFill>
                  <a:srgbClr val="FF0000"/>
                </a:solidFill>
                <a:latin typeface="Constantia" pitchFamily="18" charset="0"/>
              </a:rPr>
              <a:t>Становится более самостоятельным</a:t>
            </a:r>
            <a:r>
              <a:rPr lang="ru-RU" sz="1400" b="1" dirty="0" smtClean="0">
                <a:solidFill>
                  <a:srgbClr val="FF0000"/>
                </a:solidFill>
                <a:latin typeface="Constantia" pitchFamily="18" charset="0"/>
              </a:rPr>
              <a:t>.</a:t>
            </a:r>
          </a:p>
          <a:p>
            <a:pPr algn="ctr"/>
            <a:r>
              <a:rPr lang="ru-RU" sz="1400" dirty="0">
                <a:latin typeface="Constantia" pitchFamily="18" charset="0"/>
              </a:rPr>
              <a:t> В детском саду дети усваивают навыки самообслуживания гораздо быстрее, чем дома. Одеться, раздеться, помыть руки, убрать за собой, покушать – все это элементарные навыки, которые при домашнем воспитании вырабатываются позже </a:t>
            </a:r>
            <a:r>
              <a:rPr lang="ru-RU" sz="1400" dirty="0" smtClean="0">
                <a:latin typeface="Constantia" pitchFamily="18" charset="0"/>
              </a:rPr>
              <a:t>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3571876"/>
            <a:ext cx="2286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/>
            <a:endParaRPr lang="ru-RU" sz="1400" b="1" dirty="0">
              <a:solidFill>
                <a:srgbClr val="FF0000"/>
              </a:solidFill>
              <a:latin typeface="Constantia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Constantia" pitchFamily="18" charset="0"/>
              </a:rPr>
              <a:t>Причина № 7: Это важно для семьи.</a:t>
            </a:r>
            <a:r>
              <a:rPr lang="ru-RU" sz="1400" dirty="0" smtClean="0">
                <a:solidFill>
                  <a:srgbClr val="FF0000"/>
                </a:solidFill>
                <a:latin typeface="Constantia" pitchFamily="18" charset="0"/>
              </a:rPr>
              <a:t> </a:t>
            </a:r>
          </a:p>
          <a:p>
            <a:pPr algn="ctr"/>
            <a:r>
              <a:rPr lang="ru-RU" sz="1400" dirty="0" smtClean="0">
                <a:latin typeface="Constantia" pitchFamily="18" charset="0"/>
              </a:rPr>
              <a:t>Родители ребенка, который посещает детский сад, могут работать. И если насчет отцов семейства вопросов не возникает, то мамы часто говорят о том, что слишком устали от быта и хотят развиваться еще и профессионально.</a:t>
            </a:r>
            <a:br>
              <a:rPr lang="ru-RU" sz="1400" dirty="0" smtClean="0">
                <a:latin typeface="Constantia" pitchFamily="18" charset="0"/>
              </a:rPr>
            </a:br>
            <a:endParaRPr lang="ru-RU" sz="1400" dirty="0">
              <a:latin typeface="Constantia" pitchFamily="18" charset="0"/>
            </a:endParaRPr>
          </a:p>
        </p:txBody>
      </p:sp>
      <p:pic>
        <p:nvPicPr>
          <p:cNvPr id="3080" name="Picture 8" descr="http://img1.labirint.ru/books/283241/scrn_big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71" y="2833600"/>
            <a:ext cx="1529838" cy="998221"/>
          </a:xfrm>
          <a:prstGeom prst="rect">
            <a:avLst/>
          </a:prstGeom>
          <a:noFill/>
        </p:spPr>
      </p:pic>
      <p:pic>
        <p:nvPicPr>
          <p:cNvPr id="3082" name="Picture 10" descr="http://mbdou-47.ru/wp-content/uploads/2016/05/99238_html_24d0fdc1_w700_h500.jpg"/>
          <p:cNvPicPr>
            <a:picLocks noChangeAspect="1" noChangeArrowheads="1"/>
          </p:cNvPicPr>
          <p:nvPr/>
        </p:nvPicPr>
        <p:blipFill>
          <a:blip r:embed="rId5"/>
          <a:srcRect l="8203" t="3198" r="3906" b="2451"/>
          <a:stretch>
            <a:fillRect/>
          </a:stretch>
        </p:blipFill>
        <p:spPr bwMode="auto">
          <a:xfrm>
            <a:off x="3643212" y="2636912"/>
            <a:ext cx="1662687" cy="13079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592774" y="6249029"/>
            <a:ext cx="2434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МДОУ «Детский сад» п. Каджером</a:t>
            </a:r>
          </a:p>
          <a:p>
            <a:pPr algn="ctr"/>
            <a:r>
              <a:rPr lang="ru-RU" sz="1100" dirty="0" smtClean="0"/>
              <a:t>2022год</a:t>
            </a:r>
            <a:endParaRPr lang="ru-RU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0043" y="1772816"/>
            <a:ext cx="24288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Constantia" pitchFamily="18" charset="0"/>
              </a:rPr>
              <a:t>Причина № 2: Постигает нормы социальной жизни.</a:t>
            </a:r>
            <a:r>
              <a:rPr lang="ru-RU" sz="1400" dirty="0" smtClean="0">
                <a:solidFill>
                  <a:srgbClr val="FF0000"/>
                </a:solidFill>
                <a:latin typeface="Constantia" pitchFamily="18" charset="0"/>
              </a:rPr>
              <a:t> </a:t>
            </a:r>
          </a:p>
          <a:p>
            <a:pPr algn="ctr"/>
            <a:r>
              <a:rPr lang="ru-RU" sz="1400" dirty="0" smtClean="0">
                <a:latin typeface="Constantia" pitchFamily="18" charset="0"/>
              </a:rPr>
              <a:t>Что такое хорошо и что такое плохо, малыш познает не только на своем опыте, но и наблюдая за поведением других детей. У него есть возможность действительно много наблюдать, сравнивать, принимать решение о том, стоит ли </a:t>
            </a:r>
            <a:r>
              <a:rPr lang="ru-RU" sz="1400" dirty="0" err="1" smtClean="0">
                <a:latin typeface="Constantia" pitchFamily="18" charset="0"/>
              </a:rPr>
              <a:t>что‑то</a:t>
            </a:r>
            <a:r>
              <a:rPr lang="ru-RU" sz="1400" dirty="0" smtClean="0">
                <a:latin typeface="Constantia" pitchFamily="18" charset="0"/>
              </a:rPr>
              <a:t> попробовать самому, уже зная реакцию взрослого. Очень важно, что это реакция не своих родных, а постороннего человека, который транслирует общие правила, нормы и традиции.</a:t>
            </a:r>
            <a:endParaRPr lang="ru-RU" sz="1400" dirty="0"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56" y="249444"/>
            <a:ext cx="26432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Constantia" pitchFamily="18" charset="0"/>
              </a:rPr>
              <a:t>Причина № 1: Учится общаться с другими детьми.</a:t>
            </a:r>
            <a:r>
              <a:rPr lang="ru-RU" sz="1400" dirty="0" smtClean="0">
                <a:solidFill>
                  <a:srgbClr val="FF0000"/>
                </a:solidFill>
                <a:latin typeface="Constantia" pitchFamily="18" charset="0"/>
              </a:rPr>
              <a:t> </a:t>
            </a:r>
          </a:p>
          <a:p>
            <a:pPr algn="ctr"/>
            <a:r>
              <a:rPr lang="ru-RU" sz="1400" dirty="0" smtClean="0">
                <a:latin typeface="Constantia" pitchFamily="18" charset="0"/>
              </a:rPr>
              <a:t>Думаете, это просто? Ребята, которые не посещали детские сады, очень выделяются среди одноклассников, по крайней мере в первый год обучения. Общаясь со сверстниками, ребенок попадает в разные ситуации и учится вести себя соответственно: как справиться с обидой или злостью, отстоять свои интересы, как дружить и как мирно уживаться с теми, кто тебе неприятен. Да и с 4 лет у ребенка столь сильный импульс к общению, что удовлетворить его на полупустых игровых площадках около дома вряд ли возможно.</a:t>
            </a:r>
            <a:endParaRPr lang="ru-RU" sz="1400" dirty="0">
              <a:latin typeface="Constantia" pitchFamily="18" charset="0"/>
            </a:endParaRPr>
          </a:p>
        </p:txBody>
      </p:sp>
      <p:pic>
        <p:nvPicPr>
          <p:cNvPr id="6" name="Picture 6" descr="http://detsadmalishka.hostedu.ru/wp-content/uploads/2016/07/%D0%B4%D0%B5%D1%82%D1%81%D0%BA%D0%B8%D0%B9-%D1%81-1.jpg"/>
          <p:cNvPicPr>
            <a:picLocks noChangeAspect="1" noChangeArrowheads="1"/>
          </p:cNvPicPr>
          <p:nvPr/>
        </p:nvPicPr>
        <p:blipFill>
          <a:blip r:embed="rId2"/>
          <a:srcRect l="65910" t="4121"/>
          <a:stretch>
            <a:fillRect/>
          </a:stretch>
        </p:blipFill>
        <p:spPr bwMode="auto">
          <a:xfrm>
            <a:off x="564507" y="5405831"/>
            <a:ext cx="1671530" cy="129638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563562" y="346862"/>
            <a:ext cx="255751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Constantia" pitchFamily="18" charset="0"/>
              </a:rPr>
              <a:t>Причина № 3: Учится признавать авторитет «чужого» взрослого.</a:t>
            </a:r>
            <a:r>
              <a:rPr lang="ru-RU" sz="14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endParaRPr lang="ru-RU" sz="14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/>
            <a:r>
              <a:rPr lang="ru-RU" sz="1400" dirty="0" smtClean="0">
                <a:latin typeface="Constantia" pitchFamily="18" charset="0"/>
              </a:rPr>
              <a:t>Это </a:t>
            </a:r>
            <a:r>
              <a:rPr lang="ru-RU" sz="1400" dirty="0">
                <a:latin typeface="Constantia" pitchFamily="18" charset="0"/>
              </a:rPr>
              <a:t>важно для дальнейшей жизни, где будет много учителей, затем преподавателей в институте, руководителей и начальников. Конечно, каждому из родителей хочется думать, что его ребенок сам станет «большим боссом». Но это произойдет далеко не сразу. Для начала предстоит получить большой опыт подчинения, который в будущем поможет стать мудрым руководителем. И легче всего принять авторитет постороннего человека именно в дошкольном детстве</a:t>
            </a:r>
            <a:r>
              <a:rPr lang="ru-RU" sz="1400" dirty="0" smtClean="0">
                <a:latin typeface="Constantia" pitchFamily="18" charset="0"/>
              </a:rPr>
              <a:t>.</a:t>
            </a:r>
            <a:r>
              <a:rPr lang="ru-RU" sz="1400" b="1" dirty="0"/>
              <a:t> </a:t>
            </a:r>
            <a:endParaRPr lang="ru-RU" sz="1400" b="1" dirty="0" smtClean="0"/>
          </a:p>
        </p:txBody>
      </p:sp>
      <p:pic>
        <p:nvPicPr>
          <p:cNvPr id="1026" name="Picture 2" descr="http://arstyle.org/uploads/posts/2010-07/1278134228_1263974229_5.jpg"/>
          <p:cNvPicPr>
            <a:picLocks noChangeAspect="1" noChangeArrowheads="1"/>
          </p:cNvPicPr>
          <p:nvPr/>
        </p:nvPicPr>
        <p:blipFill>
          <a:blip r:embed="rId3" cstate="print"/>
          <a:srcRect l="1424" r="8875" b="6390"/>
          <a:stretch>
            <a:fillRect/>
          </a:stretch>
        </p:blipFill>
        <p:spPr bwMode="auto">
          <a:xfrm>
            <a:off x="3270043" y="142852"/>
            <a:ext cx="2228939" cy="1485948"/>
          </a:xfrm>
          <a:prstGeom prst="rect">
            <a:avLst/>
          </a:prstGeom>
          <a:noFill/>
        </p:spPr>
      </p:pic>
      <p:pic>
        <p:nvPicPr>
          <p:cNvPr id="1028" name="Picture 4" descr="http://img.labirint.ru/images/comments_pic/0936/02labkjpl1251876866.jpg"/>
          <p:cNvPicPr>
            <a:picLocks noChangeAspect="1" noChangeArrowheads="1"/>
          </p:cNvPicPr>
          <p:nvPr/>
        </p:nvPicPr>
        <p:blipFill>
          <a:blip r:embed="rId4"/>
          <a:srcRect l="6563" t="1407" r="3437" b="5722"/>
          <a:stretch>
            <a:fillRect/>
          </a:stretch>
        </p:blipFill>
        <p:spPr bwMode="auto">
          <a:xfrm>
            <a:off x="6732941" y="5377238"/>
            <a:ext cx="1825018" cy="125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134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Constantia</vt:lpstr>
      <vt:lpstr>Тема Office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RITA</dc:creator>
  <cp:lastModifiedBy>user</cp:lastModifiedBy>
  <cp:revision>7</cp:revision>
  <cp:lastPrinted>2022-04-26T11:35:48Z</cp:lastPrinted>
  <dcterms:created xsi:type="dcterms:W3CDTF">2017-02-15T13:35:27Z</dcterms:created>
  <dcterms:modified xsi:type="dcterms:W3CDTF">2022-04-26T11:36:57Z</dcterms:modified>
</cp:coreProperties>
</file>