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69" r:id="rId5"/>
    <p:sldId id="277" r:id="rId6"/>
    <p:sldId id="280" r:id="rId7"/>
    <p:sldId id="288" r:id="rId8"/>
    <p:sldId id="279" r:id="rId9"/>
    <p:sldId id="278" r:id="rId10"/>
    <p:sldId id="281" r:id="rId11"/>
    <p:sldId id="283" r:id="rId12"/>
    <p:sldId id="282" r:id="rId13"/>
    <p:sldId id="284" r:id="rId14"/>
    <p:sldId id="258" r:id="rId15"/>
    <p:sldId id="287" r:id="rId16"/>
    <p:sldId id="285" r:id="rId17"/>
    <p:sldId id="286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34E60D-E30F-4F43-982A-6456AA2C05D5}" type="datetimeFigureOut">
              <a:rPr lang="ru-RU" smtClean="0"/>
              <a:pPr/>
              <a:t>02.05.2016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98535F-71AA-4EBC-A733-6B9F14D1B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714348" y="428604"/>
            <a:ext cx="7786742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0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Детская люлька, колыбелька, </a:t>
            </a:r>
            <a:r>
              <a:rPr kumimoji="0" lang="ru-RU" sz="1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потан</a:t>
            </a:r>
            <a: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.</a:t>
            </a:r>
            <a:br>
              <a:rPr kumimoji="0" lang="ru-RU" sz="1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5b5a429f37a5fbce422cf12667574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714488"/>
            <a:ext cx="4143404" cy="31103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3042" y="5072074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Тип проекта-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Познавательный , информационный 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Краткосрочный (с 10 апреля по 13 мая 2016г.)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2 этап - Исследовательский</a:t>
            </a:r>
            <a:endParaRPr lang="ru-RU" sz="1600" dirty="0">
              <a:solidFill>
                <a:srgbClr val="00B0F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ОВ\презентации\Галина Васильевна\DSC03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32280"/>
            <a:ext cx="3571900" cy="2678925"/>
          </a:xfrm>
          <a:prstGeom prst="rect">
            <a:avLst/>
          </a:prstGeom>
          <a:noFill/>
        </p:spPr>
      </p:pic>
      <p:pic>
        <p:nvPicPr>
          <p:cNvPr id="1029" name="Picture 5" descr="D:\ОВ\презентации\Галина Васильевна\DSC03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524243" cy="2643182"/>
          </a:xfrm>
          <a:prstGeom prst="rect">
            <a:avLst/>
          </a:prstGeom>
          <a:noFill/>
        </p:spPr>
      </p:pic>
      <p:pic>
        <p:nvPicPr>
          <p:cNvPr id="1030" name="Picture 6" descr="D:\ОВ\презентации\Галина Васильевна\DSC03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00504"/>
            <a:ext cx="3571900" cy="26789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85138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Экскурсия в музей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Лоскутное одеяло, сшитое мамой Юли Франк – Филипповой А.А.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4" descr="D:\ОВ\презентации\Галина Васильевна\DSC03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581029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214290"/>
            <a:ext cx="4643438" cy="7143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/>
              <a:t>Фотоальбом  «Ходит сон близ окон…»</a:t>
            </a:r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D:\ОВ\презентации\Галина Васильевна\DSC03995.JPG"/>
          <p:cNvPicPr>
            <a:picLocks noChangeAspect="1" noChangeArrowheads="1"/>
          </p:cNvPicPr>
          <p:nvPr/>
        </p:nvPicPr>
        <p:blipFill>
          <a:blip r:embed="rId2" cstate="print"/>
          <a:srcRect l="5810" t="3268" r="9948" b="5228"/>
          <a:stretch>
            <a:fillRect/>
          </a:stretch>
        </p:blipFill>
        <p:spPr bwMode="auto">
          <a:xfrm>
            <a:off x="357158" y="642918"/>
            <a:ext cx="4143404" cy="60007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214290"/>
            <a:ext cx="378621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Консультации для родителей</a:t>
            </a:r>
            <a:endParaRPr lang="ru-RU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" name="Рисунок 6" descr="8G4DTmPGw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3948431" cy="5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35716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Сборник колыбельных песен </a:t>
            </a:r>
            <a:endParaRPr lang="ru-RU" dirty="0"/>
          </a:p>
        </p:txBody>
      </p:sp>
      <p:pic>
        <p:nvPicPr>
          <p:cNvPr id="6" name="Рисунок 5" descr="poAfOsg16k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857232"/>
            <a:ext cx="4012248" cy="56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571480"/>
            <a:ext cx="8424936" cy="540060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3 этап – Заключительный (13 мая)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Monotype Corsiva" pitchFamily="66" charset="0"/>
              </a:rPr>
              <a:t>Презентация «Знакомство с люлькой»</a:t>
            </a:r>
          </a:p>
          <a:p>
            <a:pPr marL="45720" indent="0" algn="ctr">
              <a:buNone/>
            </a:pPr>
            <a:r>
              <a:rPr lang="ru-RU" sz="2000" dirty="0" smtClean="0">
                <a:latin typeface="Monotype Corsiva" pitchFamily="66" charset="0"/>
              </a:rPr>
              <a:t>Совместное мероприятие с родителями «Ходит сон близ окон…»</a:t>
            </a:r>
          </a:p>
          <a:p>
            <a:pPr marL="45720" indent="0" algn="ctr">
              <a:buNone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5b5a429f37a5fbce422cf12667574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286124"/>
            <a:ext cx="3429024" cy="2574054"/>
          </a:xfrm>
          <a:prstGeom prst="rect">
            <a:avLst/>
          </a:prstGeom>
        </p:spPr>
      </p:pic>
      <p:pic>
        <p:nvPicPr>
          <p:cNvPr id="5" name="Рисунок 4" descr="77(5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86124"/>
            <a:ext cx="3214710" cy="25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Monotype Corsiva" pitchFamily="66" charset="0"/>
              </a:rPr>
              <a:t>Инструментарий к </a:t>
            </a:r>
            <a:r>
              <a:rPr lang="ru-RU" sz="3200" b="1" dirty="0">
                <a:latin typeface="Monotype Corsiva" pitchFamily="66" charset="0"/>
              </a:rPr>
              <a:t>д</a:t>
            </a:r>
            <a:r>
              <a:rPr lang="ru-RU" sz="3200" b="1" dirty="0" smtClean="0">
                <a:latin typeface="Monotype Corsiva" pitchFamily="66" charset="0"/>
              </a:rPr>
              <a:t>иагностика:</a:t>
            </a:r>
          </a:p>
          <a:p>
            <a:pPr>
              <a:buNone/>
            </a:pPr>
            <a:endParaRPr lang="ru-RU" sz="2800" dirty="0" smtClean="0">
              <a:latin typeface="Monotype Corsiva" pitchFamily="66" charset="0"/>
            </a:endParaRPr>
          </a:p>
          <a:p>
            <a:pPr lvl="0">
              <a:buNone/>
            </a:pPr>
            <a:r>
              <a:rPr lang="ru-RU" sz="2800" dirty="0" smtClean="0">
                <a:latin typeface="Monotype Corsiva" pitchFamily="66" charset="0"/>
              </a:rPr>
              <a:t>1. Напой колыбельные, которые тебе известны.</a:t>
            </a:r>
          </a:p>
          <a:p>
            <a:pPr lvl="0">
              <a:buNone/>
            </a:pPr>
            <a:r>
              <a:rPr lang="ru-RU" sz="2800" dirty="0" smtClean="0">
                <a:latin typeface="Monotype Corsiva" pitchFamily="66" charset="0"/>
              </a:rPr>
              <a:t>2. Как укладывали спать ребёнка в стародавние времена русские люди.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3. Назови постельные принадлежности для колыбельки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76" y="714356"/>
            <a:ext cx="6400800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Дальнейшее развитие проекта:</a:t>
            </a:r>
          </a:p>
          <a:p>
            <a:pPr algn="ctr">
              <a:buNone/>
            </a:pPr>
            <a:endParaRPr lang="ru-RU" sz="4000" b="1" dirty="0" smtClean="0">
              <a:latin typeface="Monotype Corsiva" pitchFamily="66" charset="0"/>
            </a:endParaRPr>
          </a:p>
          <a:p>
            <a:pPr marL="502920" indent="-457200">
              <a:buAutoNum type="arabicPeriod"/>
            </a:pPr>
            <a:r>
              <a:rPr lang="ru-RU" dirty="0" smtClean="0">
                <a:latin typeface="Monotype Corsiva" pitchFamily="66" charset="0"/>
              </a:rPr>
              <a:t>Охватить в данном направлении группы Детского сада.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Monotype Corsiva" pitchFamily="66" charset="0"/>
              </a:rPr>
              <a:t>Дополнить сборник новыми колыбельными песнями.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Monotype Corsiva" pitchFamily="66" charset="0"/>
              </a:rPr>
              <a:t>Приобретение и изготовление детских люлек родителями в мини-музей и в группу.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Monotype Corsiva" pitchFamily="66" charset="0"/>
              </a:rPr>
              <a:t>Развитие игровых действий. 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Monotype Corsiva" pitchFamily="66" charset="0"/>
              </a:rPr>
              <a:t> Мастер-класс по шитью лоскутного одеяла.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Литература:</a:t>
            </a:r>
          </a:p>
          <a:p>
            <a:pPr marL="502920" indent="-457200" algn="ctr">
              <a:buAutoNum type="arabicPeriod"/>
            </a:pPr>
            <a:r>
              <a:rPr lang="ru-RU" dirty="0" smtClean="0">
                <a:latin typeface="Monotype Corsiva" pitchFamily="66" charset="0"/>
              </a:rPr>
              <a:t>Т.И. Чудова ,И.Н. </a:t>
            </a:r>
            <a:r>
              <a:rPr lang="ru-RU" dirty="0" err="1" smtClean="0">
                <a:latin typeface="Monotype Corsiva" pitchFamily="66" charset="0"/>
              </a:rPr>
              <a:t>Набиуллина</a:t>
            </a:r>
            <a:r>
              <a:rPr lang="ru-RU" dirty="0" smtClean="0">
                <a:latin typeface="Monotype Corsiva" pitchFamily="66" charset="0"/>
              </a:rPr>
              <a:t> «Ознакомление дошкольников с народной культурой коми средствами  музейной педагогики.  (ГОУДПО «Коми республиканский институт развития образования» -, Сыктывкар ,</a:t>
            </a:r>
          </a:p>
          <a:p>
            <a:pPr marL="502920" indent="-457200" algn="ctr">
              <a:buAutoNum type="arabicPeriod"/>
            </a:pPr>
            <a:r>
              <a:rPr lang="ru-RU" dirty="0" smtClean="0">
                <a:latin typeface="Monotype Corsiva" pitchFamily="66" charset="0"/>
              </a:rPr>
              <a:t> 2014г.Пасынкова Н.Б. «Родник» Изд. РИПКРО МО и ВШ РК ,1998г.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ru-RU" sz="5400" b="1" dirty="0" smtClean="0">
              <a:latin typeface="Monotype Corsiva" pitchFamily="66" charset="0"/>
            </a:endParaRPr>
          </a:p>
          <a:p>
            <a:pPr marL="45720" indent="0">
              <a:buNone/>
            </a:pPr>
            <a:endParaRPr lang="ru-RU" sz="5400" b="1" dirty="0">
              <a:latin typeface="Monotype Corsiva" pitchFamily="66" charset="0"/>
            </a:endParaRPr>
          </a:p>
          <a:p>
            <a:pPr marL="45720" indent="0">
              <a:buNone/>
            </a:pPr>
            <a:r>
              <a:rPr lang="ru-RU" sz="5400" b="1" smtClean="0">
                <a:latin typeface="Monotype Corsiva" pitchFamily="66" charset="0"/>
              </a:rPr>
              <a:t>Спасибо </a:t>
            </a:r>
            <a:r>
              <a:rPr lang="ru-RU" sz="5400" b="1" dirty="0" smtClean="0">
                <a:latin typeface="Monotype Corsiva" pitchFamily="66" charset="0"/>
              </a:rPr>
              <a:t>за внимание!</a:t>
            </a:r>
            <a:endParaRPr lang="ru-RU" sz="5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29058" y="714356"/>
            <a:ext cx="5214942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25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Автор:</a:t>
            </a:r>
            <a:br>
              <a:rPr kumimoji="0" lang="ru-RU" sz="25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Преподаватель дополнительного образования МДОУ «Детский сад общеразвивающего вида </a:t>
            </a:r>
            <a:r>
              <a:rPr kumimoji="0" lang="ru-RU" sz="25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п.Каджером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 -</a:t>
            </a:r>
            <a:b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Сметанина Галина Васильевна 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7" descr="C:\Users\Екатерина\Desktop\101MSDCF\DSC02509.JPG"/>
          <p:cNvPicPr>
            <a:picLocks noChangeAspect="1" noChangeArrowheads="1"/>
          </p:cNvPicPr>
          <p:nvPr/>
        </p:nvPicPr>
        <p:blipFill>
          <a:blip r:embed="rId2" cstate="print"/>
          <a:srcRect l="25017" t="7260" r="21589"/>
          <a:stretch>
            <a:fillRect/>
          </a:stretch>
        </p:blipFill>
        <p:spPr bwMode="auto">
          <a:xfrm>
            <a:off x="500034" y="642918"/>
            <a:ext cx="318071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24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44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Участники проекта:</a:t>
            </a:r>
            <a:br>
              <a:rPr lang="ru-RU" sz="44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rgbClr val="00B0F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2976" y="1000108"/>
            <a:ext cx="6400800" cy="347472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Monotype Corsiva" pitchFamily="66" charset="0"/>
              </a:rPr>
              <a:t>Воспитанники средней группы № 1</a:t>
            </a:r>
          </a:p>
          <a:p>
            <a:r>
              <a:rPr lang="ru-RU" dirty="0" smtClean="0">
                <a:latin typeface="Monotype Corsiva" pitchFamily="66" charset="0"/>
              </a:rPr>
              <a:t> Родители</a:t>
            </a:r>
          </a:p>
          <a:p>
            <a:r>
              <a:rPr lang="ru-RU" dirty="0" smtClean="0">
                <a:latin typeface="Monotype Corsiva" pitchFamily="66" charset="0"/>
              </a:rPr>
              <a:t> Воспитатели: </a:t>
            </a:r>
            <a:r>
              <a:rPr lang="ru-RU" dirty="0" err="1" smtClean="0">
                <a:latin typeface="Monotype Corsiva" pitchFamily="66" charset="0"/>
              </a:rPr>
              <a:t>В.Ф.Обухова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dirty="0" err="1" smtClean="0">
                <a:latin typeface="Monotype Corsiva" pitchFamily="66" charset="0"/>
              </a:rPr>
              <a:t>А.С.Коваленко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Заместитель по воспитательной работе </a:t>
            </a:r>
            <a:r>
              <a:rPr lang="ru-RU" dirty="0" err="1" smtClean="0">
                <a:latin typeface="Monotype Corsiva" pitchFamily="66" charset="0"/>
              </a:rPr>
              <a:t>О.В.Бакиева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колюнькакирюнька\Desktop\23 февраля п. Каджером\ср. группа\DSC03494.JPG"/>
          <p:cNvPicPr/>
          <p:nvPr/>
        </p:nvPicPr>
        <p:blipFill>
          <a:blip r:embed="rId2" cstate="print"/>
          <a:srcRect l="3463" t="14042" r="1732" b="13777"/>
          <a:stretch>
            <a:fillRect/>
          </a:stretch>
        </p:blipFill>
        <p:spPr bwMode="auto">
          <a:xfrm>
            <a:off x="2500298" y="2786058"/>
            <a:ext cx="41433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Актуальность темы :</a:t>
            </a:r>
            <a:br>
              <a:rPr lang="ru-RU" sz="40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4000" dirty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000" dirty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endParaRPr lang="ru-RU" sz="4000" dirty="0">
              <a:solidFill>
                <a:srgbClr val="00B0F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000100" y="731520"/>
            <a:ext cx="7358114" cy="54835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</a:t>
            </a:r>
            <a:r>
              <a:rPr lang="ru-RU" dirty="0" smtClean="0">
                <a:latin typeface="Monotype Corsiva" pitchFamily="66" charset="0"/>
              </a:rPr>
              <a:t>нашей динамичной жизни родителям просто не хватает времени для общения с ребенком. Дети больше времени проводят с компьютером ,планшетами ,телевизором. Родители и дети становятся далеки друг от друга. Поэтому мы обратились к традициям старшего поколения.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Подвесная люлька- это доказательство мудрости предков.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Почему практически все народы воспитывали младенца в повседневной качающейся люльке?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Последние исследования показывают, что это не просто дань традиции, важнейший элемент, который наряду с материнской колыбельной песней делает ребенка здоровым  и гармоничным. 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Колыбельная песня – это своего рода терапия для малыша. Чем больше мы тепла и ласки дадим детям ,тем добрее они вырастут, т.е. будут знать на деле ,что такое любовь ,  тем ближе ребенок будет к матери.</a:t>
            </a:r>
          </a:p>
        </p:txBody>
      </p:sp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857232"/>
            <a:ext cx="7215238" cy="121444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Цель:</a:t>
            </a:r>
            <a:br>
              <a:rPr lang="ru-RU" sz="2800" dirty="0" smtClean="0">
                <a:solidFill>
                  <a:schemeClr val="accent1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r>
              <a:rPr lang="ru-RU" sz="2800" i="1" dirty="0" smtClean="0">
                <a:latin typeface="Monotype Corsiva" pitchFamily="66" charset="0"/>
              </a:rPr>
              <a:t> </a:t>
            </a:r>
            <a:r>
              <a:rPr lang="ru-RU" sz="1600" i="1" dirty="0" smtClean="0">
                <a:latin typeface="Monotype Corsiva" pitchFamily="66" charset="0"/>
                <a:cs typeface="Arial" pitchFamily="34" charset="0"/>
              </a:rPr>
              <a:t>Формирование и развитие личности, обладающей духовно-нравственными  ценностями, уважающего  культурное, историческое прошлое России.</a:t>
            </a:r>
            <a:r>
              <a:rPr lang="ru-RU" sz="1600" dirty="0" smtClean="0">
                <a:latin typeface="Monotype Corsiva" pitchFamily="66" charset="0"/>
                <a:cs typeface="Arial" pitchFamily="34" charset="0"/>
              </a:rPr>
              <a:t/>
            </a:r>
            <a:br>
              <a:rPr lang="ru-RU" sz="16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Monotype Corsiva" pitchFamily="66" charset="0"/>
                <a:ea typeface="Verdana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accent1"/>
                </a:solidFill>
                <a:latin typeface="Monotype Corsiva" pitchFamily="66" charset="0"/>
                <a:ea typeface="Verdana" pitchFamily="34" charset="0"/>
                <a:cs typeface="Arial" pitchFamily="34" charset="0"/>
              </a:rPr>
            </a:br>
            <a:endParaRPr lang="ru-RU" sz="1600" dirty="0">
              <a:solidFill>
                <a:schemeClr val="accent1"/>
              </a:solidFill>
              <a:latin typeface="Monotype Corsiva" pitchFamily="66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928662" y="2357430"/>
            <a:ext cx="7215238" cy="40005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accent1"/>
                </a:solidFill>
                <a:latin typeface="Monotype Corsiva" pitchFamily="66" charset="0"/>
              </a:rPr>
              <a:t>Задачи</a:t>
            </a:r>
            <a:r>
              <a:rPr lang="ru-RU" sz="1900" b="1" dirty="0" smtClean="0">
                <a:solidFill>
                  <a:schemeClr val="accent1"/>
                </a:solidFill>
                <a:latin typeface="Monotype Corsiva" pitchFamily="66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900" dirty="0" smtClean="0">
                <a:latin typeface="Monotype Corsiva" pitchFamily="66" charset="0"/>
                <a:cs typeface="Times New Roman" pitchFamily="18" charset="0"/>
              </a:rPr>
              <a:t>- Расширение словаря детей на основе цикла мероприятий по теме »Люлька» </a:t>
            </a:r>
          </a:p>
          <a:p>
            <a:pPr>
              <a:buNone/>
            </a:pPr>
            <a:r>
              <a:rPr lang="ru-RU" sz="1900" dirty="0" smtClean="0">
                <a:latin typeface="Monotype Corsiva" pitchFamily="66" charset="0"/>
                <a:cs typeface="Times New Roman" pitchFamily="18" charset="0"/>
              </a:rPr>
              <a:t>- Закрепить представление детей о люльке,</a:t>
            </a:r>
          </a:p>
          <a:p>
            <a:pPr>
              <a:buNone/>
            </a:pPr>
            <a:r>
              <a:rPr lang="ru-RU" sz="1900" dirty="0" smtClean="0">
                <a:latin typeface="Monotype Corsiva" pitchFamily="66" charset="0"/>
                <a:cs typeface="Times New Roman" pitchFamily="18" charset="0"/>
              </a:rPr>
              <a:t>о назначении и местоположении люльки</a:t>
            </a:r>
          </a:p>
          <a:p>
            <a:pPr>
              <a:buFontTx/>
              <a:buChar char="-"/>
            </a:pPr>
            <a:r>
              <a:rPr lang="ru-RU" sz="1900" dirty="0" smtClean="0">
                <a:latin typeface="Monotype Corsiva" pitchFamily="66" charset="0"/>
                <a:cs typeface="Times New Roman" pitchFamily="18" charset="0"/>
              </a:rPr>
              <a:t>вызвать желание активизировать имеющиеся представления о люльке.</a:t>
            </a:r>
          </a:p>
          <a:p>
            <a:pPr>
              <a:buFontTx/>
              <a:buChar char="-"/>
            </a:pPr>
            <a:r>
              <a:rPr lang="ru-RU" sz="1900" dirty="0" smtClean="0">
                <a:latin typeface="Monotype Corsiva" pitchFamily="66" charset="0"/>
                <a:cs typeface="Times New Roman" pitchFamily="18" charset="0"/>
              </a:rPr>
              <a:t> Приобщить родителей (законных представителей) к активному участию в реализации проекта.</a:t>
            </a:r>
          </a:p>
          <a:p>
            <a:pPr>
              <a:buFontTx/>
              <a:buChar char="-"/>
            </a:pPr>
            <a:r>
              <a:rPr lang="ru-RU" sz="1900" dirty="0" smtClean="0">
                <a:latin typeface="Monotype Corsiva" pitchFamily="66" charset="0"/>
                <a:cs typeface="Times New Roman" pitchFamily="18" charset="0"/>
              </a:rPr>
              <a:t>Развивать певческие навыки детей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Microsoft Uighur" pitchFamily="2" charset="-78"/>
              </a:rPr>
              <a:t>Ожидаемые результаты</a:t>
            </a:r>
            <a:endParaRPr lang="ru-RU" sz="2800" dirty="0">
              <a:solidFill>
                <a:srgbClr val="00B0F0"/>
              </a:solidFill>
              <a:latin typeface="Monotype Corsiva" pitchFamily="66" charset="0"/>
              <a:ea typeface="Verdana" pitchFamily="34" charset="0"/>
              <a:cs typeface="Microsoft Uighur" pitchFamily="2" charset="-78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785786" y="1196752"/>
            <a:ext cx="7500990" cy="5232644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endParaRPr lang="ru-RU" sz="5600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" indent="0">
              <a:buFontTx/>
              <a:buChar char="-"/>
            </a:pPr>
            <a:r>
              <a:rPr lang="ru-RU" sz="56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Д</a:t>
            </a: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ети продолжают знакомиться с народным бытом русского народа, его обычаями. </a:t>
            </a:r>
          </a:p>
          <a:p>
            <a:pPr marL="45720" indent="0">
              <a:buFontTx/>
              <a:buChar char="-"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ea typeface="Verdana" pitchFamily="34" charset="0"/>
                <a:cs typeface="Times New Roman" pitchFamily="18" charset="0"/>
              </a:rPr>
              <a:t>Расширится кругозор детей о  </a:t>
            </a:r>
            <a:r>
              <a:rPr lang="ru-RU" sz="5600" dirty="0" err="1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о</a:t>
            </a: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колыбели, её обустройстве, истории появления и развития</a:t>
            </a:r>
            <a:endParaRPr lang="ru-RU" sz="5600" dirty="0" smtClean="0">
              <a:solidFill>
                <a:schemeClr val="tx1"/>
              </a:solidFill>
              <a:latin typeface="Monotype Corsiva" pitchFamily="66" charset="0"/>
              <a:ea typeface="Verdana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- Знакомятся с обычаем укладывания младенца спать под колыбельные песни </a:t>
            </a: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ea typeface="Verdana" pitchFamily="34" charset="0"/>
                <a:cs typeface="Times New Roman" pitchFamily="18" charset="0"/>
              </a:rPr>
              <a:t>Дети смогут использовать полученные знания в  игровой деятельности;</a:t>
            </a:r>
          </a:p>
          <a:p>
            <a:pPr marL="45720" indent="0">
              <a:buNone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- Знакомятся с текстом колыбельных и учатся их петь. </a:t>
            </a: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- Научатся изготавливать из ткани куклу-скрутку</a:t>
            </a:r>
          </a:p>
          <a:p>
            <a:pPr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endParaRPr lang="ru-RU" sz="56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Укрепляется сотрудничество между родителями и детьми. </a:t>
            </a:r>
          </a:p>
          <a:p>
            <a:pPr>
              <a:buFontTx/>
              <a:buChar char="-"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Продолжают совершенствоваться и развиваться  социально-коммуникативные навыки детей. </a:t>
            </a:r>
          </a:p>
          <a:p>
            <a:pPr>
              <a:buFontTx/>
              <a:buChar char="-"/>
            </a:pPr>
            <a:r>
              <a:rPr lang="ru-RU" sz="56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Совершенствуется связная диалогическая и монологическая речь; </a:t>
            </a:r>
          </a:p>
          <a:p>
            <a:pPr>
              <a:buNone/>
            </a:pPr>
            <a:endParaRPr lang="ru-RU" sz="4800" dirty="0" smtClean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8165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Продукт проекта: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Альбом с фотографиями разных видов люлек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Кукла-скрутка, сделанная родителями и детьми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Буклет «Колыбельные песни»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Консультация для родителей «Приобщение детей дошкольного возраста к народному творчеству через колыбельные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песни </a:t>
            </a:r>
            <a:r>
              <a:rPr lang="ru-RU" sz="2400" dirty="0" err="1" smtClean="0">
                <a:latin typeface="Monotype Corsiva" pitchFamily="66" charset="0"/>
                <a:cs typeface="Times New Roman" pitchFamily="18" charset="0"/>
              </a:rPr>
              <a:t>пестушки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Monotype Corsiva" pitchFamily="66" charset="0"/>
                <a:cs typeface="Times New Roman" pitchFamily="18" charset="0"/>
              </a:rPr>
              <a:t>потешки</a:t>
            </a: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, прибаутки и сказки»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Презентация «Знакомство с люлькой»</a:t>
            </a:r>
          </a:p>
          <a:p>
            <a:pPr>
              <a:buNone/>
            </a:pPr>
            <a:r>
              <a:rPr lang="ru-RU" sz="2400" dirty="0">
                <a:latin typeface="Monotype Corsiva" pitchFamily="66" charset="0"/>
                <a:cs typeface="Times New Roman" pitchFamily="18" charset="0"/>
              </a:rPr>
              <a:t>Совместное мероприятие с родителями «Ходит сон близ окон…»</a:t>
            </a:r>
          </a:p>
        </p:txBody>
      </p:sp>
    </p:spTree>
    <p:extLst>
      <p:ext uri="{BB962C8B-B14F-4D97-AF65-F5344CB8AC3E}">
        <p14:creationId xmlns:p14="http://schemas.microsoft.com/office/powerpoint/2010/main" xmlns="" val="4660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728535" cy="1331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План мероприятий</a:t>
            </a:r>
            <a:br>
              <a:rPr lang="ru-RU" sz="1800" dirty="0" smtClean="0">
                <a:solidFill>
                  <a:srgbClr val="00B0F0"/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</a:br>
            <a:endParaRPr lang="ru-RU" dirty="0">
              <a:solidFill>
                <a:srgbClr val="00B0F0"/>
              </a:solidFill>
              <a:latin typeface="Monotype Corsiva" pitchFamily="66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12273582"/>
              </p:ext>
            </p:extLst>
          </p:nvPr>
        </p:nvGraphicFramePr>
        <p:xfrm>
          <a:off x="0" y="857230"/>
          <a:ext cx="9144000" cy="612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6151"/>
                <a:gridCol w="1997849"/>
              </a:tblGrid>
              <a:tr h="428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мероприятие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сроки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6416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400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инструментария для проведения мониторинга результата данного проекта</a:t>
                      </a:r>
                      <a:endParaRPr lang="ru-RU" sz="1400" dirty="0" smtClean="0">
                        <a:latin typeface="Monotype Corsiva" pitchFamily="66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Подборка программно-методической литературы, изучение</a:t>
                      </a:r>
                      <a:r>
                        <a:rPr lang="ru-RU" sz="1400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интернет ресурсов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10-15 апреля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Мониторинг проектной деятельности</a:t>
                      </a:r>
                    </a:p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Экскурсия</a:t>
                      </a:r>
                      <a:r>
                        <a:rPr lang="ru-RU" sz="1400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в музей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18, 19 апреля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Работа с родителями: </a:t>
                      </a:r>
                    </a:p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Домашнее </a:t>
                      </a:r>
                      <a:r>
                        <a:rPr lang="ru-RU" sz="1400" dirty="0" err="1" smtClean="0">
                          <a:latin typeface="Monotype Corsiva" pitchFamily="66" charset="0"/>
                          <a:cs typeface="Times New Roman" pitchFamily="18" charset="0"/>
                        </a:rPr>
                        <a:t>задание-колыбельных</a:t>
                      </a:r>
                      <a:r>
                        <a:rPr lang="ru-RU" sz="1400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 песен, которые поют своим детям;</a:t>
                      </a:r>
                    </a:p>
                    <a:p>
                      <a:r>
                        <a:rPr lang="ru-RU" sz="1400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Сшить лоскутное одеяло для мини- музея в люльку (Филиппова А.А.)</a:t>
                      </a:r>
                    </a:p>
                    <a:p>
                      <a:r>
                        <a:rPr lang="ru-RU" sz="1400" baseline="0" dirty="0" smtClean="0">
                          <a:latin typeface="Monotype Corsiva" pitchFamily="66" charset="0"/>
                          <a:cs typeface="Times New Roman" pitchFamily="18" charset="0"/>
                        </a:rPr>
                        <a:t>Выучить колыбельные песни вместе с ребенком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15- 29 апреля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Создание фотоальбома «Ходит сон близ окон…»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15 – 22 апреля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Создание буклета «Колыбельные песни» 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18-21 апреля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Издание  сборника колыбельных песен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2-6 мая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6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Консультация для родителей «Приобщение детей дошкольного возраста к народному творчеству через колыбельные песни, </a:t>
                      </a:r>
                      <a:r>
                        <a:rPr lang="ru-RU" sz="1400" dirty="0" err="1" smtClean="0">
                          <a:latin typeface="Monotype Corsiva" pitchFamily="66" charset="0"/>
                          <a:cs typeface="Times New Roman" pitchFamily="18" charset="0"/>
                        </a:rPr>
                        <a:t>пестушки</a:t>
                      </a:r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Monotype Corsiva" pitchFamily="66" charset="0"/>
                          <a:cs typeface="Times New Roman" pitchFamily="18" charset="0"/>
                        </a:rPr>
                        <a:t>потешки</a:t>
                      </a:r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, прибаутки и сказки»</a:t>
                      </a:r>
                    </a:p>
                    <a:p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9-12 мая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Презентация «Знакомство с люлькой»</a:t>
                      </a:r>
                    </a:p>
                    <a:p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13 мая</a:t>
                      </a:r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8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Совместное мероприятие с родителями «Ходит сон близ окон…»</a:t>
                      </a:r>
                    </a:p>
                    <a:p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onotype Corsiva" pitchFamily="66" charset="0"/>
                          <a:cs typeface="Times New Roman" pitchFamily="18" charset="0"/>
                        </a:rPr>
                        <a:t>13 мая</a:t>
                      </a:r>
                    </a:p>
                    <a:p>
                      <a:endParaRPr lang="ru-RU" sz="1400" dirty="0"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2853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dirty="0">
              <a:solidFill>
                <a:srgbClr val="00B0F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u="sng" dirty="0" smtClean="0">
                <a:latin typeface="Monotype Corsiva" pitchFamily="66" charset="0"/>
                <a:cs typeface="Times New Roman" pitchFamily="18" charset="0"/>
              </a:rPr>
              <a:t>Этапы проекта:</a:t>
            </a:r>
          </a:p>
          <a:p>
            <a:pPr algn="ctr">
              <a:buNone/>
            </a:pPr>
            <a:endParaRPr lang="ru-RU" u="sng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1 этап – Подготовительный (10-15 апреля)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Подборка программно-методической литературы, изучение интернет ресурсов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2 этап – исследовательский ( 18 апреля – 12 мая)</a:t>
            </a:r>
          </a:p>
          <a:p>
            <a:pPr>
              <a:buNone/>
            </a:pPr>
            <a:endParaRPr lang="ru-RU" dirty="0" smtClean="0">
              <a:latin typeface="Monotype Corsiva" pitchFamily="66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3 этап – заключительный (13 мая)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632</TotalTime>
  <Words>735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 Участники проекта: </vt:lpstr>
      <vt:lpstr>Актуальность темы :  </vt:lpstr>
      <vt:lpstr>Цель:  Формирование и развитие личности, обладающей духовно-нравственными  ценностями, уважающего  культурное, историческое прошлое России.  </vt:lpstr>
      <vt:lpstr> Ожидаемые результаты</vt:lpstr>
      <vt:lpstr>Слайд 7</vt:lpstr>
      <vt:lpstr>План мероприятий </vt:lpstr>
      <vt:lpstr> </vt:lpstr>
      <vt:lpstr> 2 этап - Исследовательский</vt:lpstr>
      <vt:lpstr> </vt:lpstr>
      <vt:lpstr> </vt:lpstr>
      <vt:lpstr> 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«Весна-красна»</dc:title>
  <dc:creator>Моргунова</dc:creator>
  <cp:lastModifiedBy>Мария</cp:lastModifiedBy>
  <cp:revision>119</cp:revision>
  <dcterms:created xsi:type="dcterms:W3CDTF">2013-02-14T04:33:34Z</dcterms:created>
  <dcterms:modified xsi:type="dcterms:W3CDTF">2016-05-02T09:18:38Z</dcterms:modified>
</cp:coreProperties>
</file>