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Override PartName="/ppt/slideLayouts/slideLayout90.xml" ContentType="application/vnd.openxmlformats-officedocument.presentationml.slideLayout+xml"/>
  <Override PartName="/ppt/slideLayouts/slideLayout92.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slideMasters/slideMaster7.xml" ContentType="application/vnd.openxmlformats-officedocument.presentationml.slideMaster+xml"/>
  <Override PartName="/ppt/slideLayouts/slideLayout99.xml" ContentType="application/vnd.openxmlformats-officedocument.presentationml.slideLayout+xml"/>
  <Override PartName="/ppt/theme/theme9.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Lst>
  <p:sldIdLst>
    <p:sldId id="274" r:id="rId10"/>
    <p:sldId id="257" r:id="rId11"/>
    <p:sldId id="258" r:id="rId12"/>
    <p:sldId id="260" r:id="rId13"/>
    <p:sldId id="261" r:id="rId14"/>
    <p:sldId id="262" r:id="rId15"/>
    <p:sldId id="263" r:id="rId16"/>
    <p:sldId id="268" r:id="rId17"/>
    <p:sldId id="265" r:id="rId18"/>
    <p:sldId id="267" r:id="rId19"/>
    <p:sldId id="264" r:id="rId20"/>
    <p:sldId id="278" r:id="rId21"/>
    <p:sldId id="279" r:id="rId22"/>
    <p:sldId id="281" r:id="rId23"/>
    <p:sldId id="280" r:id="rId24"/>
    <p:sldId id="266" r:id="rId25"/>
    <p:sldId id="285" r:id="rId26"/>
    <p:sldId id="284" r:id="rId27"/>
    <p:sldId id="282" r:id="rId28"/>
    <p:sldId id="283" r:id="rId29"/>
    <p:sldId id="271" r:id="rId30"/>
    <p:sldId id="270" r:id="rId31"/>
    <p:sldId id="286" r:id="rId32"/>
    <p:sldId id="272" r:id="rId33"/>
    <p:sldId id="275" r:id="rId34"/>
    <p:sldId id="276" r:id="rId35"/>
    <p:sldId id="277"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0CA3E26D-6CC4-4060-A605-7297B375B1A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07B8FC9E-2B46-4B18-8195-A8AF205040E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DA834F39-9416-4CCE-8072-D1A2295A35D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C22C2273-CD19-4C09-91FF-544F8FEBF25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87124F42-C126-49AE-86CC-921A9221BE56}"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9AFF2518-A6A7-4E83-A3BD-CBF81F0F14C0}"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70A10C68-473E-4F39-95A9-78F140A3DB2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p>
        </p:txBody>
      </p:sp>
      <p:sp>
        <p:nvSpPr>
          <p:cNvPr id="8" name="Нижний колонтитул 7"/>
          <p:cNvSpPr>
            <a:spLocks noGrp="1"/>
          </p:cNvSpPr>
          <p:nvPr>
            <p:ph type="ftr" sz="quarter" idx="11"/>
          </p:nvPr>
        </p:nvSpPr>
        <p:spPr/>
        <p:txBody>
          <a:bodyPr/>
          <a:lstStyle>
            <a:lvl1pPr>
              <a:defRPr/>
            </a:lvl1pPr>
          </a:lstStyle>
          <a:p>
            <a:endParaRPr lang="en-US"/>
          </a:p>
        </p:txBody>
      </p:sp>
      <p:sp>
        <p:nvSpPr>
          <p:cNvPr id="9" name="Номер слайда 8"/>
          <p:cNvSpPr>
            <a:spLocks noGrp="1"/>
          </p:cNvSpPr>
          <p:nvPr>
            <p:ph type="sldNum" sz="quarter" idx="12"/>
          </p:nvPr>
        </p:nvSpPr>
        <p:spPr/>
        <p:txBody>
          <a:bodyPr/>
          <a:lstStyle>
            <a:lvl1pPr>
              <a:defRPr/>
            </a:lvl1pPr>
          </a:lstStyle>
          <a:p>
            <a:fld id="{5B5EEAD3-E6EC-4277-8CA6-18A4502E6775}"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p>
        </p:txBody>
      </p:sp>
      <p:sp>
        <p:nvSpPr>
          <p:cNvPr id="4" name="Нижний колонтитул 3"/>
          <p:cNvSpPr>
            <a:spLocks noGrp="1"/>
          </p:cNvSpPr>
          <p:nvPr>
            <p:ph type="ftr" sz="quarter" idx="11"/>
          </p:nvPr>
        </p:nvSpPr>
        <p:spPr/>
        <p:txBody>
          <a:bodyPr/>
          <a:lstStyle>
            <a:lvl1pPr>
              <a:defRPr/>
            </a:lvl1pPr>
          </a:lstStyle>
          <a:p>
            <a:endParaRPr lang="en-US"/>
          </a:p>
        </p:txBody>
      </p:sp>
      <p:sp>
        <p:nvSpPr>
          <p:cNvPr id="5" name="Номер слайда 4"/>
          <p:cNvSpPr>
            <a:spLocks noGrp="1"/>
          </p:cNvSpPr>
          <p:nvPr>
            <p:ph type="sldNum" sz="quarter" idx="12"/>
          </p:nvPr>
        </p:nvSpPr>
        <p:spPr/>
        <p:txBody>
          <a:bodyPr/>
          <a:lstStyle>
            <a:lvl1pPr>
              <a:defRPr/>
            </a:lvl1pPr>
          </a:lstStyle>
          <a:p>
            <a:fld id="{B58AD69A-807E-4EAC-B567-24FE59CE94DA}"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p>
        </p:txBody>
      </p:sp>
      <p:sp>
        <p:nvSpPr>
          <p:cNvPr id="3" name="Нижний колонтитул 2"/>
          <p:cNvSpPr>
            <a:spLocks noGrp="1"/>
          </p:cNvSpPr>
          <p:nvPr>
            <p:ph type="ftr" sz="quarter" idx="11"/>
          </p:nvPr>
        </p:nvSpPr>
        <p:spPr/>
        <p:txBody>
          <a:bodyPr/>
          <a:lstStyle>
            <a:lvl1pPr>
              <a:defRPr/>
            </a:lvl1pPr>
          </a:lstStyle>
          <a:p>
            <a:endParaRPr lang="en-US"/>
          </a:p>
        </p:txBody>
      </p:sp>
      <p:sp>
        <p:nvSpPr>
          <p:cNvPr id="4" name="Номер слайда 3"/>
          <p:cNvSpPr>
            <a:spLocks noGrp="1"/>
          </p:cNvSpPr>
          <p:nvPr>
            <p:ph type="sldNum" sz="quarter" idx="12"/>
          </p:nvPr>
        </p:nvSpPr>
        <p:spPr/>
        <p:txBody>
          <a:bodyPr/>
          <a:lstStyle>
            <a:lvl1pPr>
              <a:defRPr/>
            </a:lvl1pPr>
          </a:lstStyle>
          <a:p>
            <a:fld id="{35746125-DF20-4453-9797-1C5C4E3F65C8}"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63216227-84D6-4C39-9772-56E2BF3E795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210D6327-A4AF-456C-B5D4-DB4763ECA71A}"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A2E25D8C-4BCA-4883-8ECA-71EC39FEFFC5}"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4FB2880D-E62C-4D6A-9C93-FEF40E44BD57}"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2C757955-B283-4D1E-8D03-23281E9FA146}"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B652FE1D-D9D0-4F58-B51E-C1E81BE5A169}"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815558CC-E42C-44E7-9D68-058655B4C302}"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E4374514-A45C-4428-A468-6FC6ADBC3F07}"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143000" y="2971800"/>
            <a:ext cx="3352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2971800"/>
            <a:ext cx="3352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5F0C88BC-5895-49DD-8486-2A8C02863136}"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p>
        </p:txBody>
      </p:sp>
      <p:sp>
        <p:nvSpPr>
          <p:cNvPr id="8" name="Нижний колонтитул 7"/>
          <p:cNvSpPr>
            <a:spLocks noGrp="1"/>
          </p:cNvSpPr>
          <p:nvPr>
            <p:ph type="ftr" sz="quarter" idx="11"/>
          </p:nvPr>
        </p:nvSpPr>
        <p:spPr/>
        <p:txBody>
          <a:bodyPr/>
          <a:lstStyle>
            <a:lvl1pPr>
              <a:defRPr/>
            </a:lvl1pPr>
          </a:lstStyle>
          <a:p>
            <a:endParaRPr lang="en-US"/>
          </a:p>
        </p:txBody>
      </p:sp>
      <p:sp>
        <p:nvSpPr>
          <p:cNvPr id="9" name="Номер слайда 8"/>
          <p:cNvSpPr>
            <a:spLocks noGrp="1"/>
          </p:cNvSpPr>
          <p:nvPr>
            <p:ph type="sldNum" sz="quarter" idx="12"/>
          </p:nvPr>
        </p:nvSpPr>
        <p:spPr/>
        <p:txBody>
          <a:bodyPr/>
          <a:lstStyle>
            <a:lvl1pPr>
              <a:defRPr/>
            </a:lvl1pPr>
          </a:lstStyle>
          <a:p>
            <a:fld id="{EB532C49-6AA4-4A0F-B9FB-2504DF5A0E32}"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p>
        </p:txBody>
      </p:sp>
      <p:sp>
        <p:nvSpPr>
          <p:cNvPr id="4" name="Нижний колонтитул 3"/>
          <p:cNvSpPr>
            <a:spLocks noGrp="1"/>
          </p:cNvSpPr>
          <p:nvPr>
            <p:ph type="ftr" sz="quarter" idx="11"/>
          </p:nvPr>
        </p:nvSpPr>
        <p:spPr/>
        <p:txBody>
          <a:bodyPr/>
          <a:lstStyle>
            <a:lvl1pPr>
              <a:defRPr/>
            </a:lvl1pPr>
          </a:lstStyle>
          <a:p>
            <a:endParaRPr lang="en-US"/>
          </a:p>
        </p:txBody>
      </p:sp>
      <p:sp>
        <p:nvSpPr>
          <p:cNvPr id="5" name="Номер слайда 4"/>
          <p:cNvSpPr>
            <a:spLocks noGrp="1"/>
          </p:cNvSpPr>
          <p:nvPr>
            <p:ph type="sldNum" sz="quarter" idx="12"/>
          </p:nvPr>
        </p:nvSpPr>
        <p:spPr/>
        <p:txBody>
          <a:bodyPr/>
          <a:lstStyle>
            <a:lvl1pPr>
              <a:defRPr/>
            </a:lvl1pPr>
          </a:lstStyle>
          <a:p>
            <a:fld id="{CA8289A6-EA49-4EFC-91B0-EB24648927C3}"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p>
        </p:txBody>
      </p:sp>
      <p:sp>
        <p:nvSpPr>
          <p:cNvPr id="3" name="Нижний колонтитул 2"/>
          <p:cNvSpPr>
            <a:spLocks noGrp="1"/>
          </p:cNvSpPr>
          <p:nvPr>
            <p:ph type="ftr" sz="quarter" idx="11"/>
          </p:nvPr>
        </p:nvSpPr>
        <p:spPr/>
        <p:txBody>
          <a:bodyPr/>
          <a:lstStyle>
            <a:lvl1pPr>
              <a:defRPr/>
            </a:lvl1pPr>
          </a:lstStyle>
          <a:p>
            <a:endParaRPr lang="en-US"/>
          </a:p>
        </p:txBody>
      </p:sp>
      <p:sp>
        <p:nvSpPr>
          <p:cNvPr id="4" name="Номер слайда 3"/>
          <p:cNvSpPr>
            <a:spLocks noGrp="1"/>
          </p:cNvSpPr>
          <p:nvPr>
            <p:ph type="sldNum" sz="quarter" idx="12"/>
          </p:nvPr>
        </p:nvSpPr>
        <p:spPr/>
        <p:txBody>
          <a:bodyPr/>
          <a:lstStyle>
            <a:lvl1pPr>
              <a:defRPr/>
            </a:lvl1pPr>
          </a:lstStyle>
          <a:p>
            <a:fld id="{45568945-92BB-4EBF-811D-86A5CAA5A38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CA47446D-FB1C-4F5B-A849-CCC3D523E207}"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9A79EE2B-9C57-47C8-A390-68A8E219D033}"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3DF7A102-6F5C-4E05-83F8-CE77702C31B3}"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ACA5D1D8-BE2D-47CA-8AF2-3D0EABD11F54}"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676400"/>
            <a:ext cx="2057400" cy="44497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76400"/>
            <a:ext cx="6019800" cy="4449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6FF46FBE-9647-4D3D-928B-9F83E8ED804F}"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12A9FD5B-7BDB-4D33-B1FA-D5CE1E6D649C}"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AD435E92-1DF3-420B-9A93-4DC50951409F}"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9082C8FF-022A-458B-AD59-C2F34668ED7B}"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4083829F-8BD6-4B9D-A5F5-258828786DDC}"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p>
        </p:txBody>
      </p:sp>
      <p:sp>
        <p:nvSpPr>
          <p:cNvPr id="8" name="Нижний колонтитул 7"/>
          <p:cNvSpPr>
            <a:spLocks noGrp="1"/>
          </p:cNvSpPr>
          <p:nvPr>
            <p:ph type="ftr" sz="quarter" idx="11"/>
          </p:nvPr>
        </p:nvSpPr>
        <p:spPr/>
        <p:txBody>
          <a:bodyPr/>
          <a:lstStyle>
            <a:lvl1pPr>
              <a:defRPr/>
            </a:lvl1pPr>
          </a:lstStyle>
          <a:p>
            <a:endParaRPr lang="en-US"/>
          </a:p>
        </p:txBody>
      </p:sp>
      <p:sp>
        <p:nvSpPr>
          <p:cNvPr id="9" name="Номер слайда 8"/>
          <p:cNvSpPr>
            <a:spLocks noGrp="1"/>
          </p:cNvSpPr>
          <p:nvPr>
            <p:ph type="sldNum" sz="quarter" idx="12"/>
          </p:nvPr>
        </p:nvSpPr>
        <p:spPr/>
        <p:txBody>
          <a:bodyPr/>
          <a:lstStyle>
            <a:lvl1pPr>
              <a:defRPr/>
            </a:lvl1pPr>
          </a:lstStyle>
          <a:p>
            <a:fld id="{C52715C1-691B-4937-8FD6-7506AECAC2BE}"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p>
        </p:txBody>
      </p:sp>
      <p:sp>
        <p:nvSpPr>
          <p:cNvPr id="4" name="Нижний колонтитул 3"/>
          <p:cNvSpPr>
            <a:spLocks noGrp="1"/>
          </p:cNvSpPr>
          <p:nvPr>
            <p:ph type="ftr" sz="quarter" idx="11"/>
          </p:nvPr>
        </p:nvSpPr>
        <p:spPr/>
        <p:txBody>
          <a:bodyPr/>
          <a:lstStyle>
            <a:lvl1pPr>
              <a:defRPr/>
            </a:lvl1pPr>
          </a:lstStyle>
          <a:p>
            <a:endParaRPr lang="en-US"/>
          </a:p>
        </p:txBody>
      </p:sp>
      <p:sp>
        <p:nvSpPr>
          <p:cNvPr id="5" name="Номер слайда 4"/>
          <p:cNvSpPr>
            <a:spLocks noGrp="1"/>
          </p:cNvSpPr>
          <p:nvPr>
            <p:ph type="sldNum" sz="quarter" idx="12"/>
          </p:nvPr>
        </p:nvSpPr>
        <p:spPr/>
        <p:txBody>
          <a:bodyPr/>
          <a:lstStyle>
            <a:lvl1pPr>
              <a:defRPr/>
            </a:lvl1pPr>
          </a:lstStyle>
          <a:p>
            <a:fld id="{52E4065E-5176-47C0-AF12-A70CC83F881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533DBD7A-3293-4045-9CA2-7E680B7219A3}"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p>
        </p:txBody>
      </p:sp>
      <p:sp>
        <p:nvSpPr>
          <p:cNvPr id="3" name="Нижний колонтитул 2"/>
          <p:cNvSpPr>
            <a:spLocks noGrp="1"/>
          </p:cNvSpPr>
          <p:nvPr>
            <p:ph type="ftr" sz="quarter" idx="11"/>
          </p:nvPr>
        </p:nvSpPr>
        <p:spPr/>
        <p:txBody>
          <a:bodyPr/>
          <a:lstStyle>
            <a:lvl1pPr>
              <a:defRPr/>
            </a:lvl1pPr>
          </a:lstStyle>
          <a:p>
            <a:endParaRPr lang="en-US"/>
          </a:p>
        </p:txBody>
      </p:sp>
      <p:sp>
        <p:nvSpPr>
          <p:cNvPr id="4" name="Номер слайда 3"/>
          <p:cNvSpPr>
            <a:spLocks noGrp="1"/>
          </p:cNvSpPr>
          <p:nvPr>
            <p:ph type="sldNum" sz="quarter" idx="12"/>
          </p:nvPr>
        </p:nvSpPr>
        <p:spPr/>
        <p:txBody>
          <a:bodyPr/>
          <a:lstStyle>
            <a:lvl1pPr>
              <a:defRPr/>
            </a:lvl1pPr>
          </a:lstStyle>
          <a:p>
            <a:fld id="{913A58BB-3A7B-4451-B345-B61FC14E94B3}"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84B7293F-2101-4980-A79B-38F59DD239F9}"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E35FA734-5D67-4EE1-BEB9-A85F34D23AC6}"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77A37E37-9961-4343-969F-5F751DC95ED8}"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77FF483B-28E0-4BBC-9622-0F8CE0CDA198}"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C8AC5A12-6AD9-47C7-AEEA-68CCB0109B13}"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0E47520F-189B-4689-926F-247DF2F0665E}"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CDF1F3D8-250F-4E87-9A1C-DFE9643D9B51}"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7A2967E8-191E-4552-BD47-7DB944412A9A}"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p>
        </p:txBody>
      </p:sp>
      <p:sp>
        <p:nvSpPr>
          <p:cNvPr id="8" name="Нижний колонтитул 7"/>
          <p:cNvSpPr>
            <a:spLocks noGrp="1"/>
          </p:cNvSpPr>
          <p:nvPr>
            <p:ph type="ftr" sz="quarter" idx="11"/>
          </p:nvPr>
        </p:nvSpPr>
        <p:spPr/>
        <p:txBody>
          <a:bodyPr/>
          <a:lstStyle>
            <a:lvl1pPr>
              <a:defRPr/>
            </a:lvl1pPr>
          </a:lstStyle>
          <a:p>
            <a:endParaRPr lang="en-US"/>
          </a:p>
        </p:txBody>
      </p:sp>
      <p:sp>
        <p:nvSpPr>
          <p:cNvPr id="9" name="Номер слайда 8"/>
          <p:cNvSpPr>
            <a:spLocks noGrp="1"/>
          </p:cNvSpPr>
          <p:nvPr>
            <p:ph type="sldNum" sz="quarter" idx="12"/>
          </p:nvPr>
        </p:nvSpPr>
        <p:spPr/>
        <p:txBody>
          <a:bodyPr/>
          <a:lstStyle>
            <a:lvl1pPr>
              <a:defRPr/>
            </a:lvl1pPr>
          </a:lstStyle>
          <a:p>
            <a:fld id="{D32B53B0-E105-42A9-9E7F-D1723668B76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p>
        </p:txBody>
      </p:sp>
      <p:sp>
        <p:nvSpPr>
          <p:cNvPr id="8" name="Нижний колонтитул 7"/>
          <p:cNvSpPr>
            <a:spLocks noGrp="1"/>
          </p:cNvSpPr>
          <p:nvPr>
            <p:ph type="ftr" sz="quarter" idx="11"/>
          </p:nvPr>
        </p:nvSpPr>
        <p:spPr/>
        <p:txBody>
          <a:bodyPr/>
          <a:lstStyle>
            <a:lvl1pPr>
              <a:defRPr/>
            </a:lvl1pPr>
          </a:lstStyle>
          <a:p>
            <a:endParaRPr lang="en-US"/>
          </a:p>
        </p:txBody>
      </p:sp>
      <p:sp>
        <p:nvSpPr>
          <p:cNvPr id="9" name="Номер слайда 8"/>
          <p:cNvSpPr>
            <a:spLocks noGrp="1"/>
          </p:cNvSpPr>
          <p:nvPr>
            <p:ph type="sldNum" sz="quarter" idx="12"/>
          </p:nvPr>
        </p:nvSpPr>
        <p:spPr/>
        <p:txBody>
          <a:bodyPr/>
          <a:lstStyle>
            <a:lvl1pPr>
              <a:defRPr/>
            </a:lvl1pPr>
          </a:lstStyle>
          <a:p>
            <a:fld id="{6937BD8D-7978-462B-91A8-16DB1D6321BD}"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p>
        </p:txBody>
      </p:sp>
      <p:sp>
        <p:nvSpPr>
          <p:cNvPr id="4" name="Нижний колонтитул 3"/>
          <p:cNvSpPr>
            <a:spLocks noGrp="1"/>
          </p:cNvSpPr>
          <p:nvPr>
            <p:ph type="ftr" sz="quarter" idx="11"/>
          </p:nvPr>
        </p:nvSpPr>
        <p:spPr/>
        <p:txBody>
          <a:bodyPr/>
          <a:lstStyle>
            <a:lvl1pPr>
              <a:defRPr/>
            </a:lvl1pPr>
          </a:lstStyle>
          <a:p>
            <a:endParaRPr lang="en-US"/>
          </a:p>
        </p:txBody>
      </p:sp>
      <p:sp>
        <p:nvSpPr>
          <p:cNvPr id="5" name="Номер слайда 4"/>
          <p:cNvSpPr>
            <a:spLocks noGrp="1"/>
          </p:cNvSpPr>
          <p:nvPr>
            <p:ph type="sldNum" sz="quarter" idx="12"/>
          </p:nvPr>
        </p:nvSpPr>
        <p:spPr/>
        <p:txBody>
          <a:bodyPr/>
          <a:lstStyle>
            <a:lvl1pPr>
              <a:defRPr/>
            </a:lvl1pPr>
          </a:lstStyle>
          <a:p>
            <a:fld id="{AA1CFA99-A3D9-4878-9C08-670A6A189026}"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p>
        </p:txBody>
      </p:sp>
      <p:sp>
        <p:nvSpPr>
          <p:cNvPr id="3" name="Нижний колонтитул 2"/>
          <p:cNvSpPr>
            <a:spLocks noGrp="1"/>
          </p:cNvSpPr>
          <p:nvPr>
            <p:ph type="ftr" sz="quarter" idx="11"/>
          </p:nvPr>
        </p:nvSpPr>
        <p:spPr/>
        <p:txBody>
          <a:bodyPr/>
          <a:lstStyle>
            <a:lvl1pPr>
              <a:defRPr/>
            </a:lvl1pPr>
          </a:lstStyle>
          <a:p>
            <a:endParaRPr lang="en-US"/>
          </a:p>
        </p:txBody>
      </p:sp>
      <p:sp>
        <p:nvSpPr>
          <p:cNvPr id="4" name="Номер слайда 3"/>
          <p:cNvSpPr>
            <a:spLocks noGrp="1"/>
          </p:cNvSpPr>
          <p:nvPr>
            <p:ph type="sldNum" sz="quarter" idx="12"/>
          </p:nvPr>
        </p:nvSpPr>
        <p:spPr/>
        <p:txBody>
          <a:bodyPr/>
          <a:lstStyle>
            <a:lvl1pPr>
              <a:defRPr/>
            </a:lvl1pPr>
          </a:lstStyle>
          <a:p>
            <a:fld id="{27430E49-AA8F-42F8-8E18-CD1FF2569C18}"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AF17F267-D7BF-46DC-8CD7-9E081008E533}"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6FA0F01E-88CC-41F2-BBAA-26CA0AA4D8D9}"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B2C189D8-A9F0-4663-8A88-3E303858C4B1}"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6794FF71-218C-4001-8FB2-1B35F7432EB9}" type="slidenum">
              <a:rPr lang="en-US"/>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BF6CB6B7-0A1B-4B0D-A07D-AE34A5D751E2}"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61903A48-7A7A-4B57-9432-936ACF66D538}" type="slidenum">
              <a:rPr lang="en-US"/>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D072BFFF-A408-446F-995C-5329AB5E372D}" type="slidenum">
              <a:rPr lang="en-US"/>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143000" y="2971800"/>
            <a:ext cx="3352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2971800"/>
            <a:ext cx="3352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5ACA2A2B-4A4D-4864-B73B-F49E39CBB853}"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p>
        </p:txBody>
      </p:sp>
      <p:sp>
        <p:nvSpPr>
          <p:cNvPr id="4" name="Нижний колонтитул 3"/>
          <p:cNvSpPr>
            <a:spLocks noGrp="1"/>
          </p:cNvSpPr>
          <p:nvPr>
            <p:ph type="ftr" sz="quarter" idx="11"/>
          </p:nvPr>
        </p:nvSpPr>
        <p:spPr/>
        <p:txBody>
          <a:bodyPr/>
          <a:lstStyle>
            <a:lvl1pPr>
              <a:defRPr/>
            </a:lvl1pPr>
          </a:lstStyle>
          <a:p>
            <a:endParaRPr lang="en-US"/>
          </a:p>
        </p:txBody>
      </p:sp>
      <p:sp>
        <p:nvSpPr>
          <p:cNvPr id="5" name="Номер слайда 4"/>
          <p:cNvSpPr>
            <a:spLocks noGrp="1"/>
          </p:cNvSpPr>
          <p:nvPr>
            <p:ph type="sldNum" sz="quarter" idx="12"/>
          </p:nvPr>
        </p:nvSpPr>
        <p:spPr/>
        <p:txBody>
          <a:bodyPr/>
          <a:lstStyle>
            <a:lvl1pPr>
              <a:defRPr/>
            </a:lvl1pPr>
          </a:lstStyle>
          <a:p>
            <a:fld id="{14292ABB-6C25-4510-8A68-7910E2F9B917}"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p>
        </p:txBody>
      </p:sp>
      <p:sp>
        <p:nvSpPr>
          <p:cNvPr id="8" name="Нижний колонтитул 7"/>
          <p:cNvSpPr>
            <a:spLocks noGrp="1"/>
          </p:cNvSpPr>
          <p:nvPr>
            <p:ph type="ftr" sz="quarter" idx="11"/>
          </p:nvPr>
        </p:nvSpPr>
        <p:spPr/>
        <p:txBody>
          <a:bodyPr/>
          <a:lstStyle>
            <a:lvl1pPr>
              <a:defRPr/>
            </a:lvl1pPr>
          </a:lstStyle>
          <a:p>
            <a:endParaRPr lang="en-US"/>
          </a:p>
        </p:txBody>
      </p:sp>
      <p:sp>
        <p:nvSpPr>
          <p:cNvPr id="9" name="Номер слайда 8"/>
          <p:cNvSpPr>
            <a:spLocks noGrp="1"/>
          </p:cNvSpPr>
          <p:nvPr>
            <p:ph type="sldNum" sz="quarter" idx="12"/>
          </p:nvPr>
        </p:nvSpPr>
        <p:spPr/>
        <p:txBody>
          <a:bodyPr/>
          <a:lstStyle>
            <a:lvl1pPr>
              <a:defRPr/>
            </a:lvl1pPr>
          </a:lstStyle>
          <a:p>
            <a:fld id="{4EFDA390-4610-4EE7-9D2D-03CDD25E9BB4}" type="slidenum">
              <a:rPr lang="en-US"/>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p>
        </p:txBody>
      </p:sp>
      <p:sp>
        <p:nvSpPr>
          <p:cNvPr id="4" name="Нижний колонтитул 3"/>
          <p:cNvSpPr>
            <a:spLocks noGrp="1"/>
          </p:cNvSpPr>
          <p:nvPr>
            <p:ph type="ftr" sz="quarter" idx="11"/>
          </p:nvPr>
        </p:nvSpPr>
        <p:spPr/>
        <p:txBody>
          <a:bodyPr/>
          <a:lstStyle>
            <a:lvl1pPr>
              <a:defRPr/>
            </a:lvl1pPr>
          </a:lstStyle>
          <a:p>
            <a:endParaRPr lang="en-US"/>
          </a:p>
        </p:txBody>
      </p:sp>
      <p:sp>
        <p:nvSpPr>
          <p:cNvPr id="5" name="Номер слайда 4"/>
          <p:cNvSpPr>
            <a:spLocks noGrp="1"/>
          </p:cNvSpPr>
          <p:nvPr>
            <p:ph type="sldNum" sz="quarter" idx="12"/>
          </p:nvPr>
        </p:nvSpPr>
        <p:spPr/>
        <p:txBody>
          <a:bodyPr/>
          <a:lstStyle>
            <a:lvl1pPr>
              <a:defRPr/>
            </a:lvl1pPr>
          </a:lstStyle>
          <a:p>
            <a:fld id="{20844E0E-E048-4BF2-A852-F3D3C402CF10}" type="slidenum">
              <a:rPr lang="en-US"/>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p>
        </p:txBody>
      </p:sp>
      <p:sp>
        <p:nvSpPr>
          <p:cNvPr id="3" name="Нижний колонтитул 2"/>
          <p:cNvSpPr>
            <a:spLocks noGrp="1"/>
          </p:cNvSpPr>
          <p:nvPr>
            <p:ph type="ftr" sz="quarter" idx="11"/>
          </p:nvPr>
        </p:nvSpPr>
        <p:spPr/>
        <p:txBody>
          <a:bodyPr/>
          <a:lstStyle>
            <a:lvl1pPr>
              <a:defRPr/>
            </a:lvl1pPr>
          </a:lstStyle>
          <a:p>
            <a:endParaRPr lang="en-US"/>
          </a:p>
        </p:txBody>
      </p:sp>
      <p:sp>
        <p:nvSpPr>
          <p:cNvPr id="4" name="Номер слайда 3"/>
          <p:cNvSpPr>
            <a:spLocks noGrp="1"/>
          </p:cNvSpPr>
          <p:nvPr>
            <p:ph type="sldNum" sz="quarter" idx="12"/>
          </p:nvPr>
        </p:nvSpPr>
        <p:spPr/>
        <p:txBody>
          <a:bodyPr/>
          <a:lstStyle>
            <a:lvl1pPr>
              <a:defRPr/>
            </a:lvl1pPr>
          </a:lstStyle>
          <a:p>
            <a:fld id="{34710331-CC0B-4650-B9C1-58B4192597FE}" type="slidenum">
              <a:rPr lang="en-US"/>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E7F7DDBB-271C-48F6-88CC-E685E600E3D8}" type="slidenum">
              <a:rPr lang="en-US"/>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BEB1B026-ACAE-4F82-8332-5828EADDCFA4}" type="slidenum">
              <a:rPr lang="en-US"/>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F81BDC88-8406-413B-BD51-0467CB25EBD8}" type="slidenum">
              <a:rPr lang="en-US"/>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676400"/>
            <a:ext cx="2057400" cy="44497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76400"/>
            <a:ext cx="6019800" cy="4449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B4FEEF76-5AC6-4A7D-8A5F-EC2888520B60}" type="slidenum">
              <a:rPr lang="en-US"/>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D7E0F660-3BC0-45B0-A634-A4BB5F483B36}" type="slidenum">
              <a:rPr lang="en-US"/>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7E8D8D54-2894-49E9-B46B-F3F7B72595E1}" type="slidenum">
              <a:rPr lang="en-US"/>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9F11CD41-CDB5-48DE-9797-BDDB1445075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p>
        </p:txBody>
      </p:sp>
      <p:sp>
        <p:nvSpPr>
          <p:cNvPr id="3" name="Нижний колонтитул 2"/>
          <p:cNvSpPr>
            <a:spLocks noGrp="1"/>
          </p:cNvSpPr>
          <p:nvPr>
            <p:ph type="ftr" sz="quarter" idx="11"/>
          </p:nvPr>
        </p:nvSpPr>
        <p:spPr/>
        <p:txBody>
          <a:bodyPr/>
          <a:lstStyle>
            <a:lvl1pPr>
              <a:defRPr/>
            </a:lvl1pPr>
          </a:lstStyle>
          <a:p>
            <a:endParaRPr lang="en-US"/>
          </a:p>
        </p:txBody>
      </p:sp>
      <p:sp>
        <p:nvSpPr>
          <p:cNvPr id="4" name="Номер слайда 3"/>
          <p:cNvSpPr>
            <a:spLocks noGrp="1"/>
          </p:cNvSpPr>
          <p:nvPr>
            <p:ph type="sldNum" sz="quarter" idx="12"/>
          </p:nvPr>
        </p:nvSpPr>
        <p:spPr/>
        <p:txBody>
          <a:bodyPr/>
          <a:lstStyle>
            <a:lvl1pPr>
              <a:defRPr/>
            </a:lvl1pPr>
          </a:lstStyle>
          <a:p>
            <a:fld id="{7654E6BC-35EB-4F92-9E47-E2C5A86A5C0C}"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C3E73629-104E-4071-85E5-FB85C3DA85A2}"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p>
        </p:txBody>
      </p:sp>
      <p:sp>
        <p:nvSpPr>
          <p:cNvPr id="8" name="Нижний колонтитул 7"/>
          <p:cNvSpPr>
            <a:spLocks noGrp="1"/>
          </p:cNvSpPr>
          <p:nvPr>
            <p:ph type="ftr" sz="quarter" idx="11"/>
          </p:nvPr>
        </p:nvSpPr>
        <p:spPr/>
        <p:txBody>
          <a:bodyPr/>
          <a:lstStyle>
            <a:lvl1pPr>
              <a:defRPr/>
            </a:lvl1pPr>
          </a:lstStyle>
          <a:p>
            <a:endParaRPr lang="en-US"/>
          </a:p>
        </p:txBody>
      </p:sp>
      <p:sp>
        <p:nvSpPr>
          <p:cNvPr id="9" name="Номер слайда 8"/>
          <p:cNvSpPr>
            <a:spLocks noGrp="1"/>
          </p:cNvSpPr>
          <p:nvPr>
            <p:ph type="sldNum" sz="quarter" idx="12"/>
          </p:nvPr>
        </p:nvSpPr>
        <p:spPr/>
        <p:txBody>
          <a:bodyPr/>
          <a:lstStyle>
            <a:lvl1pPr>
              <a:defRPr/>
            </a:lvl1pPr>
          </a:lstStyle>
          <a:p>
            <a:fld id="{67644419-C7EE-4667-863E-26D110AE948A}" type="slidenum">
              <a:rPr lang="en-US"/>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p>
        </p:txBody>
      </p:sp>
      <p:sp>
        <p:nvSpPr>
          <p:cNvPr id="4" name="Нижний колонтитул 3"/>
          <p:cNvSpPr>
            <a:spLocks noGrp="1"/>
          </p:cNvSpPr>
          <p:nvPr>
            <p:ph type="ftr" sz="quarter" idx="11"/>
          </p:nvPr>
        </p:nvSpPr>
        <p:spPr/>
        <p:txBody>
          <a:bodyPr/>
          <a:lstStyle>
            <a:lvl1pPr>
              <a:defRPr/>
            </a:lvl1pPr>
          </a:lstStyle>
          <a:p>
            <a:endParaRPr lang="en-US"/>
          </a:p>
        </p:txBody>
      </p:sp>
      <p:sp>
        <p:nvSpPr>
          <p:cNvPr id="5" name="Номер слайда 4"/>
          <p:cNvSpPr>
            <a:spLocks noGrp="1"/>
          </p:cNvSpPr>
          <p:nvPr>
            <p:ph type="sldNum" sz="quarter" idx="12"/>
          </p:nvPr>
        </p:nvSpPr>
        <p:spPr/>
        <p:txBody>
          <a:bodyPr/>
          <a:lstStyle>
            <a:lvl1pPr>
              <a:defRPr/>
            </a:lvl1pPr>
          </a:lstStyle>
          <a:p>
            <a:fld id="{994A81A5-F33D-4805-A63E-A99B9D620EDC}"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p>
        </p:txBody>
      </p:sp>
      <p:sp>
        <p:nvSpPr>
          <p:cNvPr id="3" name="Нижний колонтитул 2"/>
          <p:cNvSpPr>
            <a:spLocks noGrp="1"/>
          </p:cNvSpPr>
          <p:nvPr>
            <p:ph type="ftr" sz="quarter" idx="11"/>
          </p:nvPr>
        </p:nvSpPr>
        <p:spPr/>
        <p:txBody>
          <a:bodyPr/>
          <a:lstStyle>
            <a:lvl1pPr>
              <a:defRPr/>
            </a:lvl1pPr>
          </a:lstStyle>
          <a:p>
            <a:endParaRPr lang="en-US"/>
          </a:p>
        </p:txBody>
      </p:sp>
      <p:sp>
        <p:nvSpPr>
          <p:cNvPr id="4" name="Номер слайда 3"/>
          <p:cNvSpPr>
            <a:spLocks noGrp="1"/>
          </p:cNvSpPr>
          <p:nvPr>
            <p:ph type="sldNum" sz="quarter" idx="12"/>
          </p:nvPr>
        </p:nvSpPr>
        <p:spPr/>
        <p:txBody>
          <a:bodyPr/>
          <a:lstStyle>
            <a:lvl1pPr>
              <a:defRPr/>
            </a:lvl1pPr>
          </a:lstStyle>
          <a:p>
            <a:fld id="{18F3B21F-CA90-4973-B9DB-3133B57BDB5F}" type="slidenum">
              <a:rPr lang="en-US"/>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94FA4868-3077-4A0F-984E-8200DA750824}" type="slidenum">
              <a:rPr lang="en-US"/>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BC20843D-A4E7-40DC-9764-0B6593F43232}" type="slidenum">
              <a:rPr lang="en-US"/>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F35FF19B-9731-4DC2-81A4-8700B48BF0B8}" type="slidenum">
              <a:rPr lang="en-US"/>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50F03CAA-3D53-4C9B-90AD-DF1CAABDE047}" type="slidenum">
              <a:rPr lang="en-US"/>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6B1BA5EB-E405-4C92-B3F9-4F25A88F7754}" type="slidenum">
              <a:rPr lang="en-US"/>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41908594-30B8-4836-8519-E6A00D7DEA2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E1B330C7-C9BC-45F7-8D8E-09C14A45BBEB}"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67D5565F-B4B4-4308-A953-0BECA3ADA13A}" type="slidenum">
              <a:rPr lang="en-US"/>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9B392D56-AD55-4381-ACB9-DD5B073E3057}" type="slidenum">
              <a:rPr lang="en-US"/>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p>
        </p:txBody>
      </p:sp>
      <p:sp>
        <p:nvSpPr>
          <p:cNvPr id="8" name="Нижний колонтитул 7"/>
          <p:cNvSpPr>
            <a:spLocks noGrp="1"/>
          </p:cNvSpPr>
          <p:nvPr>
            <p:ph type="ftr" sz="quarter" idx="11"/>
          </p:nvPr>
        </p:nvSpPr>
        <p:spPr/>
        <p:txBody>
          <a:bodyPr/>
          <a:lstStyle>
            <a:lvl1pPr>
              <a:defRPr/>
            </a:lvl1pPr>
          </a:lstStyle>
          <a:p>
            <a:endParaRPr lang="en-US"/>
          </a:p>
        </p:txBody>
      </p:sp>
      <p:sp>
        <p:nvSpPr>
          <p:cNvPr id="9" name="Номер слайда 8"/>
          <p:cNvSpPr>
            <a:spLocks noGrp="1"/>
          </p:cNvSpPr>
          <p:nvPr>
            <p:ph type="sldNum" sz="quarter" idx="12"/>
          </p:nvPr>
        </p:nvSpPr>
        <p:spPr/>
        <p:txBody>
          <a:bodyPr/>
          <a:lstStyle>
            <a:lvl1pPr>
              <a:defRPr/>
            </a:lvl1pPr>
          </a:lstStyle>
          <a:p>
            <a:fld id="{454552BE-FC86-43EC-A749-AFEB5EF558CC}" type="slidenum">
              <a:rPr lang="en-US"/>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p>
        </p:txBody>
      </p:sp>
      <p:sp>
        <p:nvSpPr>
          <p:cNvPr id="4" name="Нижний колонтитул 3"/>
          <p:cNvSpPr>
            <a:spLocks noGrp="1"/>
          </p:cNvSpPr>
          <p:nvPr>
            <p:ph type="ftr" sz="quarter" idx="11"/>
          </p:nvPr>
        </p:nvSpPr>
        <p:spPr/>
        <p:txBody>
          <a:bodyPr/>
          <a:lstStyle>
            <a:lvl1pPr>
              <a:defRPr/>
            </a:lvl1pPr>
          </a:lstStyle>
          <a:p>
            <a:endParaRPr lang="en-US"/>
          </a:p>
        </p:txBody>
      </p:sp>
      <p:sp>
        <p:nvSpPr>
          <p:cNvPr id="5" name="Номер слайда 4"/>
          <p:cNvSpPr>
            <a:spLocks noGrp="1"/>
          </p:cNvSpPr>
          <p:nvPr>
            <p:ph type="sldNum" sz="quarter" idx="12"/>
          </p:nvPr>
        </p:nvSpPr>
        <p:spPr/>
        <p:txBody>
          <a:bodyPr/>
          <a:lstStyle>
            <a:lvl1pPr>
              <a:defRPr/>
            </a:lvl1pPr>
          </a:lstStyle>
          <a:p>
            <a:fld id="{B1706E1A-1D93-49D0-B735-08F4E95C2AF8}" type="slidenum">
              <a:rPr lang="en-US"/>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p>
        </p:txBody>
      </p:sp>
      <p:sp>
        <p:nvSpPr>
          <p:cNvPr id="3" name="Нижний колонтитул 2"/>
          <p:cNvSpPr>
            <a:spLocks noGrp="1"/>
          </p:cNvSpPr>
          <p:nvPr>
            <p:ph type="ftr" sz="quarter" idx="11"/>
          </p:nvPr>
        </p:nvSpPr>
        <p:spPr/>
        <p:txBody>
          <a:bodyPr/>
          <a:lstStyle>
            <a:lvl1pPr>
              <a:defRPr/>
            </a:lvl1pPr>
          </a:lstStyle>
          <a:p>
            <a:endParaRPr lang="en-US"/>
          </a:p>
        </p:txBody>
      </p:sp>
      <p:sp>
        <p:nvSpPr>
          <p:cNvPr id="4" name="Номер слайда 3"/>
          <p:cNvSpPr>
            <a:spLocks noGrp="1"/>
          </p:cNvSpPr>
          <p:nvPr>
            <p:ph type="sldNum" sz="quarter" idx="12"/>
          </p:nvPr>
        </p:nvSpPr>
        <p:spPr/>
        <p:txBody>
          <a:bodyPr/>
          <a:lstStyle>
            <a:lvl1pPr>
              <a:defRPr/>
            </a:lvl1pPr>
          </a:lstStyle>
          <a:p>
            <a:fld id="{0E06EC73-6355-40E5-8084-86440DA2A00B}" type="slidenum">
              <a:rPr lang="en-US"/>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15BB574D-F64B-470C-8764-47D528B0F794}" type="slidenum">
              <a:rPr lang="en-US"/>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CCD3BD32-5A60-49AE-8A9E-8C48D9904C9F}" type="slidenum">
              <a:rPr lang="en-US"/>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12F0A7BB-C688-4497-940B-44F562819B32}" type="slidenum">
              <a:rPr lang="en-US"/>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F0B67492-A105-45C1-954A-345BFE88A5D0}" type="slidenum">
              <a:rPr lang="en-US"/>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7F2102C8-7155-4BE4-9BFE-E4A640956E0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39756161-94FB-453B-9879-8D3CE871D72E}"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8463F749-9F97-4BE1-8710-341AA74C181D}" type="slidenum">
              <a:rPr lang="en-US"/>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B8431470-68D6-46A6-A890-E7026E4F3EE5}" type="slidenum">
              <a:rPr lang="en-US"/>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143000" y="2971800"/>
            <a:ext cx="3352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2971800"/>
            <a:ext cx="3352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2AD36A67-7E78-4C41-8EB5-71239F905BF6}" type="slidenum">
              <a:rPr lang="en-US"/>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p>
        </p:txBody>
      </p:sp>
      <p:sp>
        <p:nvSpPr>
          <p:cNvPr id="8" name="Нижний колонтитул 7"/>
          <p:cNvSpPr>
            <a:spLocks noGrp="1"/>
          </p:cNvSpPr>
          <p:nvPr>
            <p:ph type="ftr" sz="quarter" idx="11"/>
          </p:nvPr>
        </p:nvSpPr>
        <p:spPr/>
        <p:txBody>
          <a:bodyPr/>
          <a:lstStyle>
            <a:lvl1pPr>
              <a:defRPr/>
            </a:lvl1pPr>
          </a:lstStyle>
          <a:p>
            <a:endParaRPr lang="en-US"/>
          </a:p>
        </p:txBody>
      </p:sp>
      <p:sp>
        <p:nvSpPr>
          <p:cNvPr id="9" name="Номер слайда 8"/>
          <p:cNvSpPr>
            <a:spLocks noGrp="1"/>
          </p:cNvSpPr>
          <p:nvPr>
            <p:ph type="sldNum" sz="quarter" idx="12"/>
          </p:nvPr>
        </p:nvSpPr>
        <p:spPr/>
        <p:txBody>
          <a:bodyPr/>
          <a:lstStyle>
            <a:lvl1pPr>
              <a:defRPr/>
            </a:lvl1pPr>
          </a:lstStyle>
          <a:p>
            <a:fld id="{1CED1E68-2A95-4B34-B218-5A730ABE37BC}" type="slidenum">
              <a:rPr lang="en-US"/>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p>
        </p:txBody>
      </p:sp>
      <p:sp>
        <p:nvSpPr>
          <p:cNvPr id="4" name="Нижний колонтитул 3"/>
          <p:cNvSpPr>
            <a:spLocks noGrp="1"/>
          </p:cNvSpPr>
          <p:nvPr>
            <p:ph type="ftr" sz="quarter" idx="11"/>
          </p:nvPr>
        </p:nvSpPr>
        <p:spPr/>
        <p:txBody>
          <a:bodyPr/>
          <a:lstStyle>
            <a:lvl1pPr>
              <a:defRPr/>
            </a:lvl1pPr>
          </a:lstStyle>
          <a:p>
            <a:endParaRPr lang="en-US"/>
          </a:p>
        </p:txBody>
      </p:sp>
      <p:sp>
        <p:nvSpPr>
          <p:cNvPr id="5" name="Номер слайда 4"/>
          <p:cNvSpPr>
            <a:spLocks noGrp="1"/>
          </p:cNvSpPr>
          <p:nvPr>
            <p:ph type="sldNum" sz="quarter" idx="12"/>
          </p:nvPr>
        </p:nvSpPr>
        <p:spPr/>
        <p:txBody>
          <a:bodyPr/>
          <a:lstStyle>
            <a:lvl1pPr>
              <a:defRPr/>
            </a:lvl1pPr>
          </a:lstStyle>
          <a:p>
            <a:fld id="{CD0EF293-B047-4133-B6D8-2E5B52C9572F}" type="slidenum">
              <a:rPr lang="en-US"/>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p>
        </p:txBody>
      </p:sp>
      <p:sp>
        <p:nvSpPr>
          <p:cNvPr id="3" name="Нижний колонтитул 2"/>
          <p:cNvSpPr>
            <a:spLocks noGrp="1"/>
          </p:cNvSpPr>
          <p:nvPr>
            <p:ph type="ftr" sz="quarter" idx="11"/>
          </p:nvPr>
        </p:nvSpPr>
        <p:spPr/>
        <p:txBody>
          <a:bodyPr/>
          <a:lstStyle>
            <a:lvl1pPr>
              <a:defRPr/>
            </a:lvl1pPr>
          </a:lstStyle>
          <a:p>
            <a:endParaRPr lang="en-US"/>
          </a:p>
        </p:txBody>
      </p:sp>
      <p:sp>
        <p:nvSpPr>
          <p:cNvPr id="4" name="Номер слайда 3"/>
          <p:cNvSpPr>
            <a:spLocks noGrp="1"/>
          </p:cNvSpPr>
          <p:nvPr>
            <p:ph type="sldNum" sz="quarter" idx="12"/>
          </p:nvPr>
        </p:nvSpPr>
        <p:spPr/>
        <p:txBody>
          <a:bodyPr/>
          <a:lstStyle>
            <a:lvl1pPr>
              <a:defRPr/>
            </a:lvl1pPr>
          </a:lstStyle>
          <a:p>
            <a:fld id="{AAF0D87A-B499-47B4-BAE2-5A7464FF8A02}" type="slidenum">
              <a:rPr lang="en-US"/>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24667CC3-880E-464D-AD9C-842844937126}" type="slidenum">
              <a:rPr lang="en-US"/>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D98DEE1C-3A55-4680-89FB-4BE44942CB03}" type="slidenum">
              <a:rPr lang="en-US"/>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4F2CD272-70D0-4D05-B94B-4CC2D5D854EF}" type="slidenum">
              <a:rPr lang="en-US"/>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676400"/>
            <a:ext cx="2057400" cy="44497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76400"/>
            <a:ext cx="6019800" cy="4449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B5422FFF-5736-4730-A3E5-7C082B25C11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7.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8.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C662EB0-9F62-4764-9134-BA8C2A321773}"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BCCD49F-F059-4880-9FE8-5E87A44A747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1676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1143000" y="2971800"/>
            <a:ext cx="6858000"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CD47F9-8BA5-4888-8F8A-D5B2197611D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ctr" rtl="0" fontAlgn="base">
        <a:spcBef>
          <a:spcPct val="20000"/>
        </a:spcBef>
        <a:spcAft>
          <a:spcPct val="0"/>
        </a:spcAft>
        <a:buChar char="•"/>
        <a:defRPr sz="3200">
          <a:solidFill>
            <a:schemeClr val="tx1"/>
          </a:solidFill>
          <a:latin typeface="+mn-lt"/>
          <a:ea typeface="+mn-ea"/>
          <a:cs typeface="+mn-cs"/>
        </a:defRPr>
      </a:lvl1pPr>
      <a:lvl2pPr marL="742950" indent="-285750" algn="ctr" rtl="0" fontAlgn="base">
        <a:spcBef>
          <a:spcPct val="20000"/>
        </a:spcBef>
        <a:spcAft>
          <a:spcPct val="0"/>
        </a:spcAft>
        <a:buChar char="–"/>
        <a:defRPr sz="2800">
          <a:solidFill>
            <a:schemeClr val="tx1"/>
          </a:solidFill>
          <a:latin typeface="+mn-lt"/>
        </a:defRPr>
      </a:lvl2pPr>
      <a:lvl3pPr marL="1143000" indent="-228600" algn="ctr" rtl="0" fontAlgn="base">
        <a:spcBef>
          <a:spcPct val="20000"/>
        </a:spcBef>
        <a:spcAft>
          <a:spcPct val="0"/>
        </a:spcAft>
        <a:buChar char="•"/>
        <a:defRPr sz="2400">
          <a:solidFill>
            <a:schemeClr val="tx1"/>
          </a:solidFill>
          <a:latin typeface="+mn-lt"/>
        </a:defRPr>
      </a:lvl3pPr>
      <a:lvl4pPr marL="1600200" indent="-228600" algn="ctr" rtl="0" fontAlgn="base">
        <a:spcBef>
          <a:spcPct val="20000"/>
        </a:spcBef>
        <a:spcAft>
          <a:spcPct val="0"/>
        </a:spcAft>
        <a:buChar char="–"/>
        <a:defRPr sz="2000">
          <a:solidFill>
            <a:schemeClr val="tx1"/>
          </a:solidFill>
          <a:latin typeface="+mn-lt"/>
        </a:defRPr>
      </a:lvl4pPr>
      <a:lvl5pPr marL="2057400" indent="-228600" algn="ctr" rtl="0" fontAlgn="base">
        <a:spcBef>
          <a:spcPct val="20000"/>
        </a:spcBef>
        <a:spcAft>
          <a:spcPct val="0"/>
        </a:spcAft>
        <a:buChar char="»"/>
        <a:defRPr sz="2000">
          <a:solidFill>
            <a:schemeClr val="tx1"/>
          </a:solidFill>
          <a:latin typeface="+mn-lt"/>
        </a:defRPr>
      </a:lvl5pPr>
      <a:lvl6pPr marL="2514600" indent="-228600" algn="ctr" rtl="0" fontAlgn="base">
        <a:spcBef>
          <a:spcPct val="20000"/>
        </a:spcBef>
        <a:spcAft>
          <a:spcPct val="0"/>
        </a:spcAft>
        <a:buChar char="»"/>
        <a:defRPr sz="2000">
          <a:solidFill>
            <a:schemeClr val="tx1"/>
          </a:solidFill>
          <a:latin typeface="+mn-lt"/>
        </a:defRPr>
      </a:lvl6pPr>
      <a:lvl7pPr marL="2971800" indent="-228600" algn="ctr" rtl="0" fontAlgn="base">
        <a:spcBef>
          <a:spcPct val="20000"/>
        </a:spcBef>
        <a:spcAft>
          <a:spcPct val="0"/>
        </a:spcAft>
        <a:buChar char="»"/>
        <a:defRPr sz="2000">
          <a:solidFill>
            <a:schemeClr val="tx1"/>
          </a:solidFill>
          <a:latin typeface="+mn-lt"/>
        </a:defRPr>
      </a:lvl7pPr>
      <a:lvl8pPr marL="3429000" indent="-228600" algn="ctr" rtl="0" fontAlgn="base">
        <a:spcBef>
          <a:spcPct val="20000"/>
        </a:spcBef>
        <a:spcAft>
          <a:spcPct val="0"/>
        </a:spcAft>
        <a:buChar char="»"/>
        <a:defRPr sz="2000">
          <a:solidFill>
            <a:schemeClr val="tx1"/>
          </a:solidFill>
          <a:latin typeface="+mn-lt"/>
        </a:defRPr>
      </a:lvl8pPr>
      <a:lvl9pPr marL="3886200" indent="-228600" algn="ctr"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010CE36-7AEC-4716-B22E-444A5C42AAF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12692D4-27B4-468A-95B8-EE336259F21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1676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1143000" y="2971800"/>
            <a:ext cx="6858000"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2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2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07709F-0795-4B4B-A951-7BA1D80E067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ctr" rtl="0" fontAlgn="base">
        <a:spcBef>
          <a:spcPct val="20000"/>
        </a:spcBef>
        <a:spcAft>
          <a:spcPct val="0"/>
        </a:spcAft>
        <a:buChar char="•"/>
        <a:defRPr sz="3200">
          <a:solidFill>
            <a:schemeClr val="tx1"/>
          </a:solidFill>
          <a:latin typeface="+mn-lt"/>
          <a:ea typeface="+mn-ea"/>
          <a:cs typeface="+mn-cs"/>
        </a:defRPr>
      </a:lvl1pPr>
      <a:lvl2pPr marL="742950" indent="-285750" algn="ctr" rtl="0" fontAlgn="base">
        <a:spcBef>
          <a:spcPct val="20000"/>
        </a:spcBef>
        <a:spcAft>
          <a:spcPct val="0"/>
        </a:spcAft>
        <a:buChar char="–"/>
        <a:defRPr sz="2800">
          <a:solidFill>
            <a:schemeClr val="tx1"/>
          </a:solidFill>
          <a:latin typeface="+mn-lt"/>
        </a:defRPr>
      </a:lvl2pPr>
      <a:lvl3pPr marL="1143000" indent="-228600" algn="ctr" rtl="0" fontAlgn="base">
        <a:spcBef>
          <a:spcPct val="20000"/>
        </a:spcBef>
        <a:spcAft>
          <a:spcPct val="0"/>
        </a:spcAft>
        <a:buChar char="•"/>
        <a:defRPr sz="2400">
          <a:solidFill>
            <a:schemeClr val="tx1"/>
          </a:solidFill>
          <a:latin typeface="+mn-lt"/>
        </a:defRPr>
      </a:lvl3pPr>
      <a:lvl4pPr marL="1600200" indent="-228600" algn="ctr" rtl="0" fontAlgn="base">
        <a:spcBef>
          <a:spcPct val="20000"/>
        </a:spcBef>
        <a:spcAft>
          <a:spcPct val="0"/>
        </a:spcAft>
        <a:buChar char="–"/>
        <a:defRPr sz="2000">
          <a:solidFill>
            <a:schemeClr val="tx1"/>
          </a:solidFill>
          <a:latin typeface="+mn-lt"/>
        </a:defRPr>
      </a:lvl4pPr>
      <a:lvl5pPr marL="2057400" indent="-228600" algn="ctr" rtl="0" fontAlgn="base">
        <a:spcBef>
          <a:spcPct val="20000"/>
        </a:spcBef>
        <a:spcAft>
          <a:spcPct val="0"/>
        </a:spcAft>
        <a:buChar char="»"/>
        <a:defRPr sz="2000">
          <a:solidFill>
            <a:schemeClr val="tx1"/>
          </a:solidFill>
          <a:latin typeface="+mn-lt"/>
        </a:defRPr>
      </a:lvl5pPr>
      <a:lvl6pPr marL="2514600" indent="-228600" algn="ctr" rtl="0" fontAlgn="base">
        <a:spcBef>
          <a:spcPct val="20000"/>
        </a:spcBef>
        <a:spcAft>
          <a:spcPct val="0"/>
        </a:spcAft>
        <a:buChar char="»"/>
        <a:defRPr sz="2000">
          <a:solidFill>
            <a:schemeClr val="tx1"/>
          </a:solidFill>
          <a:latin typeface="+mn-lt"/>
        </a:defRPr>
      </a:lvl6pPr>
      <a:lvl7pPr marL="2971800" indent="-228600" algn="ctr" rtl="0" fontAlgn="base">
        <a:spcBef>
          <a:spcPct val="20000"/>
        </a:spcBef>
        <a:spcAft>
          <a:spcPct val="0"/>
        </a:spcAft>
        <a:buChar char="»"/>
        <a:defRPr sz="2000">
          <a:solidFill>
            <a:schemeClr val="tx1"/>
          </a:solidFill>
          <a:latin typeface="+mn-lt"/>
        </a:defRPr>
      </a:lvl7pPr>
      <a:lvl8pPr marL="3429000" indent="-228600" algn="ctr" rtl="0" fontAlgn="base">
        <a:spcBef>
          <a:spcPct val="20000"/>
        </a:spcBef>
        <a:spcAft>
          <a:spcPct val="0"/>
        </a:spcAft>
        <a:buChar char="»"/>
        <a:defRPr sz="2000">
          <a:solidFill>
            <a:schemeClr val="tx1"/>
          </a:solidFill>
          <a:latin typeface="+mn-lt"/>
        </a:defRPr>
      </a:lvl8pPr>
      <a:lvl9pPr marL="3886200" indent="-228600" algn="ctr"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3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33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33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D10A089-5C38-487A-9A1D-C88C7241141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D092D87-2BA4-477C-BAED-6B7A9D91F99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1676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1143000" y="2971800"/>
            <a:ext cx="6858000"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00D5464-A1CB-4E36-8EAF-770CC83EAF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ctr" rtl="0" fontAlgn="base">
        <a:spcBef>
          <a:spcPct val="20000"/>
        </a:spcBef>
        <a:spcAft>
          <a:spcPct val="0"/>
        </a:spcAft>
        <a:buChar char="•"/>
        <a:defRPr sz="3200">
          <a:solidFill>
            <a:schemeClr val="tx1"/>
          </a:solidFill>
          <a:latin typeface="+mn-lt"/>
          <a:ea typeface="+mn-ea"/>
          <a:cs typeface="+mn-cs"/>
        </a:defRPr>
      </a:lvl1pPr>
      <a:lvl2pPr marL="742950" indent="-285750" algn="ctr" rtl="0" fontAlgn="base">
        <a:spcBef>
          <a:spcPct val="20000"/>
        </a:spcBef>
        <a:spcAft>
          <a:spcPct val="0"/>
        </a:spcAft>
        <a:buChar char="–"/>
        <a:defRPr sz="2800">
          <a:solidFill>
            <a:schemeClr val="tx1"/>
          </a:solidFill>
          <a:latin typeface="+mn-lt"/>
        </a:defRPr>
      </a:lvl2pPr>
      <a:lvl3pPr marL="1143000" indent="-228600" algn="ctr" rtl="0" fontAlgn="base">
        <a:spcBef>
          <a:spcPct val="20000"/>
        </a:spcBef>
        <a:spcAft>
          <a:spcPct val="0"/>
        </a:spcAft>
        <a:buChar char="•"/>
        <a:defRPr sz="2400">
          <a:solidFill>
            <a:schemeClr val="tx1"/>
          </a:solidFill>
          <a:latin typeface="+mn-lt"/>
        </a:defRPr>
      </a:lvl3pPr>
      <a:lvl4pPr marL="1600200" indent="-228600" algn="ctr" rtl="0" fontAlgn="base">
        <a:spcBef>
          <a:spcPct val="20000"/>
        </a:spcBef>
        <a:spcAft>
          <a:spcPct val="0"/>
        </a:spcAft>
        <a:buChar char="–"/>
        <a:defRPr sz="2000">
          <a:solidFill>
            <a:schemeClr val="tx1"/>
          </a:solidFill>
          <a:latin typeface="+mn-lt"/>
        </a:defRPr>
      </a:lvl4pPr>
      <a:lvl5pPr marL="2057400" indent="-228600" algn="ctr" rtl="0" fontAlgn="base">
        <a:spcBef>
          <a:spcPct val="20000"/>
        </a:spcBef>
        <a:spcAft>
          <a:spcPct val="0"/>
        </a:spcAft>
        <a:buChar char="»"/>
        <a:defRPr sz="2000">
          <a:solidFill>
            <a:schemeClr val="tx1"/>
          </a:solidFill>
          <a:latin typeface="+mn-lt"/>
        </a:defRPr>
      </a:lvl5pPr>
      <a:lvl6pPr marL="2514600" indent="-228600" algn="ctr" rtl="0" fontAlgn="base">
        <a:spcBef>
          <a:spcPct val="20000"/>
        </a:spcBef>
        <a:spcAft>
          <a:spcPct val="0"/>
        </a:spcAft>
        <a:buChar char="»"/>
        <a:defRPr sz="2000">
          <a:solidFill>
            <a:schemeClr val="tx1"/>
          </a:solidFill>
          <a:latin typeface="+mn-lt"/>
        </a:defRPr>
      </a:lvl6pPr>
      <a:lvl7pPr marL="2971800" indent="-228600" algn="ctr" rtl="0" fontAlgn="base">
        <a:spcBef>
          <a:spcPct val="20000"/>
        </a:spcBef>
        <a:spcAft>
          <a:spcPct val="0"/>
        </a:spcAft>
        <a:buChar char="»"/>
        <a:defRPr sz="2000">
          <a:solidFill>
            <a:schemeClr val="tx1"/>
          </a:solidFill>
          <a:latin typeface="+mn-lt"/>
        </a:defRPr>
      </a:lvl7pPr>
      <a:lvl8pPr marL="3429000" indent="-228600" algn="ctr" rtl="0" fontAlgn="base">
        <a:spcBef>
          <a:spcPct val="20000"/>
        </a:spcBef>
        <a:spcAft>
          <a:spcPct val="0"/>
        </a:spcAft>
        <a:buChar char="»"/>
        <a:defRPr sz="2000">
          <a:solidFill>
            <a:schemeClr val="tx1"/>
          </a:solidFill>
          <a:latin typeface="+mn-lt"/>
        </a:defRPr>
      </a:lvl8pPr>
      <a:lvl9pPr marL="3886200" indent="-228600" algn="ctr"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6.gif"/><Relationship Id="rId7" Type="http://schemas.openxmlformats.org/officeDocument/2006/relationships/image" Target="../media/image50.gif"/><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gif"/></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FF00"/>
                </a:solidFill>
                <a:latin typeface="Monotype Corsiva" pitchFamily="66" charset="0"/>
              </a:rPr>
              <a:t>Проект  по экологии </a:t>
            </a:r>
            <a:br>
              <a:rPr lang="ru-RU" dirty="0" smtClean="0">
                <a:solidFill>
                  <a:srgbClr val="FFFF00"/>
                </a:solidFill>
                <a:latin typeface="Monotype Corsiva" pitchFamily="66" charset="0"/>
              </a:rPr>
            </a:br>
            <a:r>
              <a:rPr lang="ru-RU" dirty="0" smtClean="0">
                <a:solidFill>
                  <a:srgbClr val="FFFF00"/>
                </a:solidFill>
                <a:latin typeface="Monotype Corsiva" pitchFamily="66" charset="0"/>
              </a:rPr>
              <a:t>«Зелёный мир детского сада</a:t>
            </a:r>
            <a:endParaRPr lang="ru-RU" dirty="0">
              <a:latin typeface="Monotype Corsiva" pitchFamily="66" charset="0"/>
            </a:endParaRPr>
          </a:p>
        </p:txBody>
      </p:sp>
      <p:pic>
        <p:nvPicPr>
          <p:cNvPr id="3074" name="Picture 2" descr="C:\Users\садик каджером\Desktop\0_8ea36_6d544506_XXXL.jpeg"/>
          <p:cNvPicPr>
            <a:picLocks noGrp="1" noChangeAspect="1" noChangeArrowheads="1"/>
          </p:cNvPicPr>
          <p:nvPr>
            <p:ph idx="1"/>
          </p:nvPr>
        </p:nvPicPr>
        <p:blipFill>
          <a:blip r:embed="rId2" cstate="print"/>
          <a:srcRect/>
          <a:stretch>
            <a:fillRect/>
          </a:stretch>
        </p:blipFill>
        <p:spPr bwMode="auto">
          <a:xfrm>
            <a:off x="1285852" y="1857364"/>
            <a:ext cx="6783645" cy="45259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smtClean="0">
                <a:solidFill>
                  <a:srgbClr val="FFFF00"/>
                </a:solidFill>
                <a:latin typeface="Monotype Corsiva" pitchFamily="66" charset="0"/>
              </a:rPr>
              <a:t>Рассматривание физической карты Республики Коми, карты  </a:t>
            </a:r>
            <a:r>
              <a:rPr lang="ru-RU" sz="3200" b="1" dirty="0" err="1" smtClean="0">
                <a:solidFill>
                  <a:srgbClr val="FFFF00"/>
                </a:solidFill>
                <a:latin typeface="Monotype Corsiva" pitchFamily="66" charset="0"/>
              </a:rPr>
              <a:t>Каджерома</a:t>
            </a:r>
            <a:r>
              <a:rPr lang="ru-RU" sz="3200" b="1" dirty="0" smtClean="0">
                <a:solidFill>
                  <a:srgbClr val="FFFF00"/>
                </a:solidFill>
                <a:latin typeface="Monotype Corsiva" pitchFamily="66" charset="0"/>
              </a:rPr>
              <a:t> </a:t>
            </a:r>
            <a:endParaRPr lang="ru-RU" sz="3200" b="1" dirty="0">
              <a:solidFill>
                <a:srgbClr val="FFFF00"/>
              </a:solidFill>
              <a:latin typeface="Monotype Corsiva" pitchFamily="66" charset="0"/>
            </a:endParaRPr>
          </a:p>
        </p:txBody>
      </p:sp>
      <p:pic>
        <p:nvPicPr>
          <p:cNvPr id="1026" name="Picture 2" descr="G:\DCIM\103_PANA\P1030964.JPG"/>
          <p:cNvPicPr>
            <a:picLocks noGrp="1" noChangeAspect="1" noChangeArrowheads="1"/>
          </p:cNvPicPr>
          <p:nvPr>
            <p:ph idx="1"/>
          </p:nvPr>
        </p:nvPicPr>
        <p:blipFill>
          <a:blip r:embed="rId2" cstate="print"/>
          <a:srcRect/>
          <a:stretch>
            <a:fillRect/>
          </a:stretch>
        </p:blipFill>
        <p:spPr bwMode="auto">
          <a:xfrm>
            <a:off x="3966639" y="2974979"/>
            <a:ext cx="5177361" cy="3883021"/>
          </a:xfrm>
          <a:prstGeom prst="rect">
            <a:avLst/>
          </a:prstGeom>
          <a:noFill/>
        </p:spPr>
      </p:pic>
      <p:pic>
        <p:nvPicPr>
          <p:cNvPr id="1028" name="Picture 4" descr="G:\DCIM\103_PANA\P1030965.JPG"/>
          <p:cNvPicPr>
            <a:picLocks noChangeAspect="1" noChangeArrowheads="1"/>
          </p:cNvPicPr>
          <p:nvPr/>
        </p:nvPicPr>
        <p:blipFill>
          <a:blip r:embed="rId3" cstate="print"/>
          <a:srcRect l="2273"/>
          <a:stretch>
            <a:fillRect/>
          </a:stretch>
        </p:blipFill>
        <p:spPr bwMode="auto">
          <a:xfrm>
            <a:off x="-1" y="1285860"/>
            <a:ext cx="4002693" cy="307183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smtClean="0">
                <a:solidFill>
                  <a:srgbClr val="FFFF00"/>
                </a:solidFill>
                <a:latin typeface="Monotype Corsiva" pitchFamily="66" charset="0"/>
              </a:rPr>
              <a:t>- Консультация, подготовленная родителями для детей «Целебные свойства деревьев» . </a:t>
            </a:r>
            <a:br>
              <a:rPr lang="ru-RU" sz="2800" dirty="0" smtClean="0">
                <a:solidFill>
                  <a:srgbClr val="FFFF00"/>
                </a:solidFill>
                <a:latin typeface="Monotype Corsiva" pitchFamily="66" charset="0"/>
              </a:rPr>
            </a:br>
            <a:r>
              <a:rPr lang="ru-RU" sz="2800" dirty="0" smtClean="0">
                <a:solidFill>
                  <a:srgbClr val="FFFF00"/>
                </a:solidFill>
                <a:latin typeface="Monotype Corsiva" pitchFamily="66" charset="0"/>
              </a:rPr>
              <a:t>-  Подборка родителями лучших рецептов по оздоровлению детей с помощью целебных сил деревьев.</a:t>
            </a:r>
            <a:endParaRPr lang="ru-RU" sz="2800" dirty="0">
              <a:solidFill>
                <a:srgbClr val="FFFF00"/>
              </a:solidFill>
              <a:latin typeface="Monotype Corsiva" pitchFamily="66" charset="0"/>
            </a:endParaRPr>
          </a:p>
        </p:txBody>
      </p:sp>
      <p:pic>
        <p:nvPicPr>
          <p:cNvPr id="4" name="Picture 2" descr="F:\DCIM\103_PANA\P1030888.JPG"/>
          <p:cNvPicPr>
            <a:picLocks noChangeAspect="1" noChangeArrowheads="1"/>
          </p:cNvPicPr>
          <p:nvPr/>
        </p:nvPicPr>
        <p:blipFill>
          <a:blip r:embed="rId2" cstate="print"/>
          <a:srcRect t="3103" b="6896"/>
          <a:stretch>
            <a:fillRect/>
          </a:stretch>
        </p:blipFill>
        <p:spPr bwMode="auto">
          <a:xfrm>
            <a:off x="0" y="1714488"/>
            <a:ext cx="4445000" cy="3000396"/>
          </a:xfrm>
          <a:prstGeom prst="rect">
            <a:avLst/>
          </a:prstGeom>
          <a:noFill/>
          <a:ln w="9525">
            <a:noFill/>
            <a:miter lim="800000"/>
            <a:headEnd/>
            <a:tailEnd/>
          </a:ln>
          <a:effectLst/>
        </p:spPr>
      </p:pic>
      <p:pic>
        <p:nvPicPr>
          <p:cNvPr id="5" name="Picture 3" descr="F:\DCIM\103_PANA\P1030889.JPG"/>
          <p:cNvPicPr>
            <a:picLocks noGrp="1" noChangeAspect="1" noChangeArrowheads="1"/>
          </p:cNvPicPr>
          <p:nvPr>
            <p:ph idx="1"/>
          </p:nvPr>
        </p:nvPicPr>
        <p:blipFill>
          <a:blip r:embed="rId3" cstate="print"/>
          <a:srcRect/>
          <a:stretch>
            <a:fillRect/>
          </a:stretch>
        </p:blipFill>
        <p:spPr bwMode="auto">
          <a:xfrm>
            <a:off x="4283208" y="3214686"/>
            <a:ext cx="4860792" cy="364331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smtClean="0">
                <a:solidFill>
                  <a:srgbClr val="FFFF00"/>
                </a:solidFill>
                <a:latin typeface="Monotype Corsiva" pitchFamily="66" charset="0"/>
              </a:rPr>
              <a:t>Настольные игры «Стань другом природы» , </a:t>
            </a:r>
            <a:br>
              <a:rPr lang="ru-RU" sz="2800" dirty="0" smtClean="0">
                <a:solidFill>
                  <a:srgbClr val="FFFF00"/>
                </a:solidFill>
                <a:latin typeface="Monotype Corsiva" pitchFamily="66" charset="0"/>
              </a:rPr>
            </a:br>
            <a:r>
              <a:rPr lang="ru-RU" sz="2800" dirty="0" smtClean="0">
                <a:solidFill>
                  <a:srgbClr val="FFFF00"/>
                </a:solidFill>
                <a:latin typeface="Monotype Corsiva" pitchFamily="66" charset="0"/>
              </a:rPr>
              <a:t>Расскажи – </a:t>
            </a:r>
            <a:r>
              <a:rPr lang="ru-RU" sz="2800" dirty="0" err="1" smtClean="0">
                <a:solidFill>
                  <a:srgbClr val="FFFF00"/>
                </a:solidFill>
                <a:latin typeface="Monotype Corsiva" pitchFamily="66" charset="0"/>
              </a:rPr>
              <a:t>ка</a:t>
            </a:r>
            <a:r>
              <a:rPr lang="ru-RU" sz="2800" dirty="0" smtClean="0">
                <a:solidFill>
                  <a:srgbClr val="FFFF00"/>
                </a:solidFill>
                <a:latin typeface="Monotype Corsiva" pitchFamily="66" charset="0"/>
              </a:rPr>
              <a:t>, деревце»</a:t>
            </a:r>
            <a:endParaRPr lang="ru-RU" sz="2800" dirty="0">
              <a:solidFill>
                <a:srgbClr val="FFFF00"/>
              </a:solidFill>
              <a:latin typeface="Monotype Corsiva" pitchFamily="66" charset="0"/>
            </a:endParaRPr>
          </a:p>
        </p:txBody>
      </p:sp>
      <p:pic>
        <p:nvPicPr>
          <p:cNvPr id="131074" name="Picture 2" descr="G:\DCIM\103_PANA\P1030939.JPG"/>
          <p:cNvPicPr>
            <a:picLocks noGrp="1" noChangeAspect="1" noChangeArrowheads="1"/>
          </p:cNvPicPr>
          <p:nvPr>
            <p:ph idx="1"/>
          </p:nvPr>
        </p:nvPicPr>
        <p:blipFill>
          <a:blip r:embed="rId2" cstate="print"/>
          <a:srcRect/>
          <a:stretch>
            <a:fillRect/>
          </a:stretch>
        </p:blipFill>
        <p:spPr bwMode="auto">
          <a:xfrm>
            <a:off x="0" y="1214422"/>
            <a:ext cx="4405816" cy="3304362"/>
          </a:xfrm>
          <a:prstGeom prst="rect">
            <a:avLst/>
          </a:prstGeom>
          <a:noFill/>
        </p:spPr>
      </p:pic>
      <p:pic>
        <p:nvPicPr>
          <p:cNvPr id="131075" name="Picture 3" descr="G:\DCIM\103_PANA\P1030940.JPG"/>
          <p:cNvPicPr>
            <a:picLocks noChangeAspect="1" noChangeArrowheads="1"/>
          </p:cNvPicPr>
          <p:nvPr/>
        </p:nvPicPr>
        <p:blipFill>
          <a:blip r:embed="rId3" cstate="print"/>
          <a:srcRect/>
          <a:stretch>
            <a:fillRect/>
          </a:stretch>
        </p:blipFill>
        <p:spPr bwMode="auto">
          <a:xfrm>
            <a:off x="4429123" y="3214686"/>
            <a:ext cx="4572033" cy="342902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b="1" dirty="0" smtClean="0">
                <a:solidFill>
                  <a:srgbClr val="FFFF00"/>
                </a:solidFill>
                <a:latin typeface="Monotype Corsiva" pitchFamily="66" charset="0"/>
              </a:rPr>
              <a:t>Рассматривание иллюстраций «Формирование хвойных молодняков искусственного происхождения» </a:t>
            </a:r>
            <a:endParaRPr lang="ru-RU" sz="2800" b="1" dirty="0">
              <a:solidFill>
                <a:srgbClr val="FFFF00"/>
              </a:solidFill>
              <a:latin typeface="Monotype Corsiva" pitchFamily="66" charset="0"/>
            </a:endParaRPr>
          </a:p>
        </p:txBody>
      </p:sp>
      <p:pic>
        <p:nvPicPr>
          <p:cNvPr id="132098" name="Picture 2" descr="G:\DCIM\103_PANA\P1030941.JPG"/>
          <p:cNvPicPr>
            <a:picLocks noGrp="1" noChangeAspect="1" noChangeArrowheads="1"/>
          </p:cNvPicPr>
          <p:nvPr>
            <p:ph idx="1"/>
          </p:nvPr>
        </p:nvPicPr>
        <p:blipFill>
          <a:blip r:embed="rId2" cstate="print"/>
          <a:srcRect b="13725"/>
          <a:stretch>
            <a:fillRect/>
          </a:stretch>
        </p:blipFill>
        <p:spPr bwMode="auto">
          <a:xfrm>
            <a:off x="571472" y="1571612"/>
            <a:ext cx="3643338" cy="2357454"/>
          </a:xfrm>
          <a:prstGeom prst="rect">
            <a:avLst/>
          </a:prstGeom>
          <a:noFill/>
        </p:spPr>
      </p:pic>
      <p:pic>
        <p:nvPicPr>
          <p:cNvPr id="132099" name="Picture 3" descr="G:\DCIM\103_PANA\P1030944.JPG"/>
          <p:cNvPicPr>
            <a:picLocks noChangeAspect="1" noChangeArrowheads="1"/>
          </p:cNvPicPr>
          <p:nvPr/>
        </p:nvPicPr>
        <p:blipFill>
          <a:blip r:embed="rId3" cstate="print"/>
          <a:srcRect r="9374" b="14848"/>
          <a:stretch>
            <a:fillRect/>
          </a:stretch>
        </p:blipFill>
        <p:spPr bwMode="auto">
          <a:xfrm>
            <a:off x="5244878" y="1643050"/>
            <a:ext cx="3446714" cy="2428892"/>
          </a:xfrm>
          <a:prstGeom prst="rect">
            <a:avLst/>
          </a:prstGeom>
          <a:noFill/>
        </p:spPr>
      </p:pic>
      <p:pic>
        <p:nvPicPr>
          <p:cNvPr id="132100" name="Picture 4" descr="G:\DCIM\103_PANA\P1030901.JPG"/>
          <p:cNvPicPr>
            <a:picLocks noChangeAspect="1" noChangeArrowheads="1"/>
          </p:cNvPicPr>
          <p:nvPr/>
        </p:nvPicPr>
        <p:blipFill>
          <a:blip r:embed="rId4" cstate="print"/>
          <a:srcRect l="3906" t="8333" r="3906" b="8333"/>
          <a:stretch>
            <a:fillRect/>
          </a:stretch>
        </p:blipFill>
        <p:spPr bwMode="auto">
          <a:xfrm>
            <a:off x="500034" y="4357694"/>
            <a:ext cx="3687952" cy="2500306"/>
          </a:xfrm>
          <a:prstGeom prst="rect">
            <a:avLst/>
          </a:prstGeom>
          <a:noFill/>
        </p:spPr>
      </p:pic>
      <p:pic>
        <p:nvPicPr>
          <p:cNvPr id="132101" name="Picture 5" descr="G:\DCIM\103_PANA\P1030903.JPG"/>
          <p:cNvPicPr>
            <a:picLocks noChangeAspect="1" noChangeArrowheads="1"/>
          </p:cNvPicPr>
          <p:nvPr/>
        </p:nvPicPr>
        <p:blipFill>
          <a:blip r:embed="rId5" cstate="print"/>
          <a:srcRect l="6410" t="23037" r="15384"/>
          <a:stretch>
            <a:fillRect/>
          </a:stretch>
        </p:blipFill>
        <p:spPr bwMode="auto">
          <a:xfrm>
            <a:off x="5214942" y="4357694"/>
            <a:ext cx="3387550" cy="250030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FF00"/>
                </a:solidFill>
                <a:latin typeface="Monotype Corsiva" pitchFamily="66" charset="0"/>
              </a:rPr>
              <a:t>Рисование «Деревья»</a:t>
            </a:r>
            <a:endParaRPr lang="ru-RU" dirty="0">
              <a:solidFill>
                <a:srgbClr val="FFFF00"/>
              </a:solidFill>
              <a:latin typeface="Monotype Corsiva" pitchFamily="66" charset="0"/>
            </a:endParaRPr>
          </a:p>
        </p:txBody>
      </p:sp>
      <p:pic>
        <p:nvPicPr>
          <p:cNvPr id="4" name="Picture 3" descr="G:\DCIM\103_PANA\P1030646.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FF00"/>
                </a:solidFill>
                <a:latin typeface="Monotype Corsiva" pitchFamily="66" charset="0"/>
              </a:rPr>
              <a:t>Конструирование оригами «Тюльпан» и двухтрубный пароход»</a:t>
            </a:r>
            <a:endParaRPr lang="ru-RU" dirty="0">
              <a:solidFill>
                <a:srgbClr val="FFFF00"/>
              </a:solidFill>
              <a:latin typeface="Monotype Corsiva" pitchFamily="66" charset="0"/>
            </a:endParaRPr>
          </a:p>
        </p:txBody>
      </p:sp>
      <p:pic>
        <p:nvPicPr>
          <p:cNvPr id="133124" name="Picture 4" descr="G:\DCIM\103_PANA\P1030898.JPG"/>
          <p:cNvPicPr>
            <a:picLocks noGrp="1" noChangeAspect="1" noChangeArrowheads="1"/>
          </p:cNvPicPr>
          <p:nvPr>
            <p:ph idx="1"/>
          </p:nvPr>
        </p:nvPicPr>
        <p:blipFill>
          <a:blip r:embed="rId2" cstate="print"/>
          <a:srcRect/>
          <a:stretch>
            <a:fillRect/>
          </a:stretch>
        </p:blipFill>
        <p:spPr bwMode="auto">
          <a:xfrm>
            <a:off x="-1" y="2428868"/>
            <a:ext cx="4476781" cy="3357586"/>
          </a:xfrm>
          <a:prstGeom prst="rect">
            <a:avLst/>
          </a:prstGeom>
          <a:noFill/>
        </p:spPr>
      </p:pic>
      <p:pic>
        <p:nvPicPr>
          <p:cNvPr id="133125" name="Picture 5" descr="G:\DCIM\103_PANA\P1030896.JPG"/>
          <p:cNvPicPr>
            <a:picLocks noChangeAspect="1" noChangeArrowheads="1"/>
          </p:cNvPicPr>
          <p:nvPr/>
        </p:nvPicPr>
        <p:blipFill>
          <a:blip r:embed="rId3" cstate="print"/>
          <a:srcRect/>
          <a:stretch>
            <a:fillRect/>
          </a:stretch>
        </p:blipFill>
        <p:spPr bwMode="auto">
          <a:xfrm>
            <a:off x="4571969" y="2428868"/>
            <a:ext cx="4572031" cy="342902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a:spLocks noGrp="1"/>
          </p:cNvSpPr>
          <p:nvPr>
            <p:ph idx="1"/>
          </p:nvPr>
        </p:nvSpPr>
        <p:spPr>
          <a:xfrm>
            <a:off x="428596" y="285728"/>
            <a:ext cx="8229600" cy="4525963"/>
          </a:xfrm>
        </p:spPr>
        <p:txBody>
          <a:bodyPr/>
          <a:lstStyle/>
          <a:p>
            <a:r>
              <a:rPr lang="ru-RU" sz="2800" dirty="0" smtClean="0">
                <a:solidFill>
                  <a:srgbClr val="FFFF00"/>
                </a:solidFill>
                <a:latin typeface="Monotype Corsiva" pitchFamily="66" charset="0"/>
              </a:rPr>
              <a:t> Целевые экскурсии к деревьям на территории детского сада. </a:t>
            </a:r>
          </a:p>
          <a:p>
            <a:r>
              <a:rPr lang="ru-RU" sz="2800" dirty="0" smtClean="0">
                <a:solidFill>
                  <a:srgbClr val="FFFF00"/>
                </a:solidFill>
                <a:latin typeface="Monotype Corsiva" pitchFamily="66" charset="0"/>
              </a:rPr>
              <a:t>Наблюдение за погодными явлениями: ветром, дождем и их влияние на состояние деревьев</a:t>
            </a:r>
          </a:p>
          <a:p>
            <a:endParaRPr lang="ru-RU" dirty="0"/>
          </a:p>
        </p:txBody>
      </p:sp>
      <p:pic>
        <p:nvPicPr>
          <p:cNvPr id="5" name="Picture 4" descr="F:\DCIM\103_PANA\P1030895.JPG"/>
          <p:cNvPicPr>
            <a:picLocks noChangeAspect="1" noChangeArrowheads="1"/>
          </p:cNvPicPr>
          <p:nvPr/>
        </p:nvPicPr>
        <p:blipFill>
          <a:blip r:embed="rId2" cstate="print"/>
          <a:srcRect r="5769"/>
          <a:stretch>
            <a:fillRect/>
          </a:stretch>
        </p:blipFill>
        <p:spPr bwMode="auto">
          <a:xfrm>
            <a:off x="0" y="2143116"/>
            <a:ext cx="3857620" cy="3070352"/>
          </a:xfrm>
          <a:prstGeom prst="rect">
            <a:avLst/>
          </a:prstGeom>
          <a:noFill/>
        </p:spPr>
      </p:pic>
      <p:pic>
        <p:nvPicPr>
          <p:cNvPr id="6" name="Picture 3" descr="F:\DCIM\103_PANA\P1030893.JPG"/>
          <p:cNvPicPr>
            <a:picLocks noChangeAspect="1" noChangeArrowheads="1"/>
          </p:cNvPicPr>
          <p:nvPr/>
        </p:nvPicPr>
        <p:blipFill>
          <a:blip r:embed="rId3" cstate="print"/>
          <a:srcRect/>
          <a:stretch>
            <a:fillRect/>
          </a:stretch>
        </p:blipFill>
        <p:spPr bwMode="auto">
          <a:xfrm>
            <a:off x="5429225" y="2071678"/>
            <a:ext cx="3714775" cy="2786082"/>
          </a:xfrm>
          <a:prstGeom prst="rect">
            <a:avLst/>
          </a:prstGeom>
          <a:noFill/>
        </p:spPr>
      </p:pic>
      <p:pic>
        <p:nvPicPr>
          <p:cNvPr id="7" name="Picture 2" descr="F:\DCIM\103_PANA\P1030891.JPG"/>
          <p:cNvPicPr>
            <a:picLocks noChangeAspect="1" noChangeArrowheads="1"/>
          </p:cNvPicPr>
          <p:nvPr/>
        </p:nvPicPr>
        <p:blipFill>
          <a:blip r:embed="rId4" cstate="print"/>
          <a:srcRect/>
          <a:stretch>
            <a:fillRect/>
          </a:stretch>
        </p:blipFill>
        <p:spPr bwMode="auto">
          <a:xfrm>
            <a:off x="2738425" y="4286256"/>
            <a:ext cx="3428991" cy="257174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rgbClr val="FFFF00"/>
                </a:solidFill>
                <a:latin typeface="Monotype Corsiva" pitchFamily="66" charset="0"/>
              </a:rPr>
              <a:t> Эксперимент «Веточки вербы»</a:t>
            </a:r>
            <a:endParaRPr lang="ru-RU" sz="3600" b="1" dirty="0">
              <a:solidFill>
                <a:srgbClr val="FFFF00"/>
              </a:solidFill>
              <a:latin typeface="Monotype Corsiva" pitchFamily="66" charset="0"/>
            </a:endParaRPr>
          </a:p>
        </p:txBody>
      </p:sp>
      <p:pic>
        <p:nvPicPr>
          <p:cNvPr id="2050" name="Picture 2" descr="G:\DCIM\103_PANA\P1030967.JPG"/>
          <p:cNvPicPr>
            <a:picLocks noGrp="1" noChangeAspect="1" noChangeArrowheads="1"/>
          </p:cNvPicPr>
          <p:nvPr>
            <p:ph idx="1"/>
          </p:nvPr>
        </p:nvPicPr>
        <p:blipFill>
          <a:blip r:embed="rId2" cstate="print"/>
          <a:srcRect/>
          <a:stretch>
            <a:fillRect/>
          </a:stretch>
        </p:blipFill>
        <p:spPr bwMode="auto">
          <a:xfrm>
            <a:off x="0" y="2000240"/>
            <a:ext cx="4453473" cy="3340105"/>
          </a:xfrm>
          <a:prstGeom prst="rect">
            <a:avLst/>
          </a:prstGeom>
          <a:noFill/>
        </p:spPr>
      </p:pic>
      <p:pic>
        <p:nvPicPr>
          <p:cNvPr id="2051" name="Picture 3" descr="G:\DCIM\103_PANA\P1030969.JPG"/>
          <p:cNvPicPr>
            <a:picLocks noChangeAspect="1" noChangeArrowheads="1"/>
          </p:cNvPicPr>
          <p:nvPr/>
        </p:nvPicPr>
        <p:blipFill>
          <a:blip r:embed="rId3" cstate="print"/>
          <a:srcRect/>
          <a:stretch>
            <a:fillRect/>
          </a:stretch>
        </p:blipFill>
        <p:spPr bwMode="auto">
          <a:xfrm>
            <a:off x="4667218" y="2000240"/>
            <a:ext cx="4476782" cy="335758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FF00"/>
                </a:solidFill>
                <a:latin typeface="Monotype Corsiva" pitchFamily="66" charset="0"/>
              </a:rPr>
              <a:t>Рассматривание картины «Пейзажи»</a:t>
            </a:r>
            <a:endParaRPr lang="ru-RU" dirty="0">
              <a:solidFill>
                <a:srgbClr val="FFFF00"/>
              </a:solidFill>
              <a:latin typeface="Monotype Corsiva" pitchFamily="66" charset="0"/>
            </a:endParaRPr>
          </a:p>
        </p:txBody>
      </p:sp>
      <p:pic>
        <p:nvPicPr>
          <p:cNvPr id="136194" name="Picture 2" descr="G:\DCIM\103_PANA\P1030938.JPG"/>
          <p:cNvPicPr>
            <a:picLocks noGrp="1" noChangeAspect="1" noChangeArrowheads="1"/>
          </p:cNvPicPr>
          <p:nvPr>
            <p:ph idx="1"/>
          </p:nvPr>
        </p:nvPicPr>
        <p:blipFill>
          <a:blip r:embed="rId2" cstate="print"/>
          <a:srcRect/>
          <a:stretch>
            <a:fillRect/>
          </a:stretch>
        </p:blipFill>
        <p:spPr bwMode="auto">
          <a:xfrm>
            <a:off x="-1" y="2071678"/>
            <a:ext cx="4476781" cy="3357586"/>
          </a:xfrm>
          <a:prstGeom prst="rect">
            <a:avLst/>
          </a:prstGeom>
          <a:noFill/>
        </p:spPr>
      </p:pic>
      <p:pic>
        <p:nvPicPr>
          <p:cNvPr id="136195" name="Picture 3" descr="G:\DCIM\103_PANA\P1030936.JPG"/>
          <p:cNvPicPr>
            <a:picLocks noChangeAspect="1" noChangeArrowheads="1"/>
          </p:cNvPicPr>
          <p:nvPr/>
        </p:nvPicPr>
        <p:blipFill>
          <a:blip r:embed="rId3" cstate="print"/>
          <a:srcRect/>
          <a:stretch>
            <a:fillRect/>
          </a:stretch>
        </p:blipFill>
        <p:spPr bwMode="auto">
          <a:xfrm>
            <a:off x="4667218" y="2071678"/>
            <a:ext cx="4476781" cy="335758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FF00"/>
                </a:solidFill>
                <a:latin typeface="Monotype Corsiva" pitchFamily="66" charset="0"/>
              </a:rPr>
              <a:t>Сюжетно- ролевая игра «Лесники»</a:t>
            </a:r>
            <a:endParaRPr lang="ru-RU" dirty="0">
              <a:solidFill>
                <a:srgbClr val="FFFF00"/>
              </a:solidFill>
              <a:latin typeface="Monotype Corsiva" pitchFamily="66" charset="0"/>
            </a:endParaRPr>
          </a:p>
        </p:txBody>
      </p:sp>
      <p:pic>
        <p:nvPicPr>
          <p:cNvPr id="134146" name="Picture 2" descr="G:\DCIM\103_PANA\P1030962.JPG"/>
          <p:cNvPicPr>
            <a:picLocks noGrp="1" noChangeAspect="1" noChangeArrowheads="1"/>
          </p:cNvPicPr>
          <p:nvPr>
            <p:ph idx="1"/>
          </p:nvPr>
        </p:nvPicPr>
        <p:blipFill>
          <a:blip r:embed="rId2" cstate="print"/>
          <a:srcRect/>
          <a:stretch>
            <a:fillRect/>
          </a:stretch>
        </p:blipFill>
        <p:spPr bwMode="auto">
          <a:xfrm>
            <a:off x="0" y="2000240"/>
            <a:ext cx="4476780" cy="3357586"/>
          </a:xfrm>
          <a:prstGeom prst="rect">
            <a:avLst/>
          </a:prstGeom>
          <a:noFill/>
        </p:spPr>
      </p:pic>
      <p:pic>
        <p:nvPicPr>
          <p:cNvPr id="134147" name="Picture 3" descr="G:\DCIM\103_PANA\P1030956.JPG"/>
          <p:cNvPicPr>
            <a:picLocks noChangeAspect="1" noChangeArrowheads="1"/>
          </p:cNvPicPr>
          <p:nvPr/>
        </p:nvPicPr>
        <p:blipFill>
          <a:blip r:embed="rId3" cstate="print"/>
          <a:srcRect/>
          <a:stretch>
            <a:fillRect/>
          </a:stretch>
        </p:blipFill>
        <p:spPr bwMode="auto">
          <a:xfrm>
            <a:off x="4762469" y="2071678"/>
            <a:ext cx="4381531" cy="328614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785794"/>
            <a:ext cx="8229600" cy="1143000"/>
          </a:xfrm>
        </p:spPr>
        <p:txBody>
          <a:bodyPr/>
          <a:lstStyle/>
          <a:p>
            <a:r>
              <a:rPr lang="ru-RU" sz="3600" b="1" u="sng" dirty="0" err="1" smtClean="0">
                <a:solidFill>
                  <a:srgbClr val="00B0F0"/>
                </a:solidFill>
                <a:latin typeface="Monotype Corsiva" pitchFamily="66" charset="0"/>
              </a:rPr>
              <a:t>Автор:</a:t>
            </a:r>
            <a:r>
              <a:rPr lang="ru-RU" sz="3600" dirty="0" err="1" smtClean="0">
                <a:solidFill>
                  <a:srgbClr val="FFFF00"/>
                </a:solidFill>
                <a:latin typeface="Monotype Corsiva" pitchFamily="66" charset="0"/>
              </a:rPr>
              <a:t>воспитатель</a:t>
            </a:r>
            <a:r>
              <a:rPr lang="ru-RU" sz="3600" dirty="0" smtClean="0">
                <a:solidFill>
                  <a:srgbClr val="FFFF00"/>
                </a:solidFill>
                <a:latin typeface="Monotype Corsiva" pitchFamily="66" charset="0"/>
              </a:rPr>
              <a:t> </a:t>
            </a:r>
            <a:r>
              <a:rPr lang="en-US" sz="3600" dirty="0" smtClean="0">
                <a:solidFill>
                  <a:srgbClr val="FFFF00"/>
                </a:solidFill>
                <a:latin typeface="Monotype Corsiva" pitchFamily="66" charset="0"/>
              </a:rPr>
              <a:t> </a:t>
            </a:r>
            <a:r>
              <a:rPr lang="ru-RU" sz="3600" dirty="0" smtClean="0">
                <a:solidFill>
                  <a:srgbClr val="FFFF00"/>
                </a:solidFill>
                <a:latin typeface="Monotype Corsiva" pitchFamily="66" charset="0"/>
              </a:rPr>
              <a:t/>
            </a:r>
            <a:br>
              <a:rPr lang="ru-RU" sz="3600" dirty="0" smtClean="0">
                <a:solidFill>
                  <a:srgbClr val="FFFF00"/>
                </a:solidFill>
                <a:latin typeface="Monotype Corsiva" pitchFamily="66" charset="0"/>
              </a:rPr>
            </a:br>
            <a:r>
              <a:rPr lang="en-US" sz="3600" dirty="0" smtClean="0">
                <a:solidFill>
                  <a:srgbClr val="FFFF00"/>
                </a:solidFill>
                <a:latin typeface="Monotype Corsiva" pitchFamily="66" charset="0"/>
              </a:rPr>
              <a:t>I</a:t>
            </a:r>
            <a:r>
              <a:rPr lang="ru-RU" sz="3600" dirty="0" smtClean="0">
                <a:solidFill>
                  <a:srgbClr val="FFFF00"/>
                </a:solidFill>
                <a:latin typeface="Monotype Corsiva" pitchFamily="66" charset="0"/>
              </a:rPr>
              <a:t> квалификационной категории – </a:t>
            </a:r>
            <a:br>
              <a:rPr lang="ru-RU" sz="3600" dirty="0" smtClean="0">
                <a:solidFill>
                  <a:srgbClr val="FFFF00"/>
                </a:solidFill>
                <a:latin typeface="Monotype Corsiva" pitchFamily="66" charset="0"/>
              </a:rPr>
            </a:br>
            <a:r>
              <a:rPr lang="ru-RU" sz="3600" dirty="0" smtClean="0">
                <a:solidFill>
                  <a:srgbClr val="FFFF00"/>
                </a:solidFill>
                <a:latin typeface="Monotype Corsiva" pitchFamily="66" charset="0"/>
              </a:rPr>
              <a:t>Валентина Фёдоровна Обухова</a:t>
            </a:r>
            <a:r>
              <a:rPr lang="ru-RU" dirty="0" smtClean="0">
                <a:solidFill>
                  <a:srgbClr val="FFFF00"/>
                </a:solidFill>
              </a:rPr>
              <a:t/>
            </a:r>
            <a:br>
              <a:rPr lang="ru-RU" dirty="0" smtClean="0">
                <a:solidFill>
                  <a:srgbClr val="FFFF00"/>
                </a:solidFill>
              </a:rPr>
            </a:br>
            <a:endParaRPr lang="ru-RU" dirty="0"/>
          </a:p>
        </p:txBody>
      </p:sp>
      <p:sp>
        <p:nvSpPr>
          <p:cNvPr id="3" name="Содержимое 2"/>
          <p:cNvSpPr>
            <a:spLocks noGrp="1"/>
          </p:cNvSpPr>
          <p:nvPr>
            <p:ph idx="1"/>
          </p:nvPr>
        </p:nvSpPr>
        <p:spPr>
          <a:xfrm>
            <a:off x="428596" y="1643050"/>
            <a:ext cx="8229600" cy="4525963"/>
          </a:xfrm>
        </p:spPr>
        <p:txBody>
          <a:bodyPr/>
          <a:lstStyle/>
          <a:p>
            <a:pPr>
              <a:buNone/>
            </a:pPr>
            <a:r>
              <a:rPr lang="ru-RU" dirty="0" smtClean="0">
                <a:solidFill>
                  <a:srgbClr val="FFFF00"/>
                </a:solidFill>
              </a:rPr>
              <a:t> </a:t>
            </a:r>
            <a:br>
              <a:rPr lang="ru-RU" dirty="0" smtClean="0">
                <a:solidFill>
                  <a:srgbClr val="FFFF00"/>
                </a:solidFill>
              </a:rPr>
            </a:br>
            <a:r>
              <a:rPr lang="ru-RU" dirty="0" smtClean="0">
                <a:solidFill>
                  <a:srgbClr val="FFFF00"/>
                </a:solidFill>
              </a:rPr>
              <a:t/>
            </a:r>
            <a:br>
              <a:rPr lang="ru-RU" dirty="0" smtClean="0">
                <a:solidFill>
                  <a:srgbClr val="FFFF00"/>
                </a:solidFill>
              </a:rPr>
            </a:br>
            <a:endParaRPr lang="ru-RU" dirty="0">
              <a:solidFill>
                <a:srgbClr val="FFFF00"/>
              </a:solidFill>
            </a:endParaRPr>
          </a:p>
        </p:txBody>
      </p:sp>
      <p:pic>
        <p:nvPicPr>
          <p:cNvPr id="1026" name="Picture 2" descr="D:\фотооо\день матери\IMG_1184.JPG"/>
          <p:cNvPicPr>
            <a:picLocks noChangeAspect="1" noChangeArrowheads="1"/>
          </p:cNvPicPr>
          <p:nvPr/>
        </p:nvPicPr>
        <p:blipFill>
          <a:blip r:embed="rId2" cstate="print"/>
          <a:srcRect/>
          <a:stretch>
            <a:fillRect/>
          </a:stretch>
        </p:blipFill>
        <p:spPr bwMode="auto">
          <a:xfrm>
            <a:off x="2214546" y="1857364"/>
            <a:ext cx="4976847" cy="37326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714348" y="5715016"/>
            <a:ext cx="8429652" cy="1200329"/>
          </a:xfrm>
          <a:prstGeom prst="rect">
            <a:avLst/>
          </a:prstGeom>
        </p:spPr>
        <p:txBody>
          <a:bodyPr wrap="square">
            <a:spAutoFit/>
          </a:bodyPr>
          <a:lstStyle/>
          <a:p>
            <a:pPr algn="ctr">
              <a:buNone/>
            </a:pPr>
            <a:r>
              <a:rPr lang="ru-RU" sz="2400" b="1" dirty="0" smtClean="0">
                <a:solidFill>
                  <a:srgbClr val="00B0F0"/>
                </a:solidFill>
                <a:latin typeface="Monotype Corsiva" pitchFamily="66" charset="0"/>
              </a:rPr>
              <a:t>Тип</a:t>
            </a:r>
            <a:r>
              <a:rPr lang="ru-RU" sz="2400" dirty="0" smtClean="0">
                <a:solidFill>
                  <a:srgbClr val="00B0F0"/>
                </a:solidFill>
                <a:latin typeface="Monotype Corsiva" pitchFamily="66" charset="0"/>
              </a:rPr>
              <a:t> </a:t>
            </a:r>
            <a:r>
              <a:rPr lang="ru-RU" sz="2400" dirty="0" smtClean="0">
                <a:solidFill>
                  <a:srgbClr val="FFFF00"/>
                </a:solidFill>
                <a:latin typeface="Monotype Corsiva" pitchFamily="66" charset="0"/>
              </a:rPr>
              <a:t>– информационно-  исследовательский</a:t>
            </a:r>
            <a:br>
              <a:rPr lang="ru-RU" sz="2400" dirty="0" smtClean="0">
                <a:solidFill>
                  <a:srgbClr val="FFFF00"/>
                </a:solidFill>
                <a:latin typeface="Monotype Corsiva" pitchFamily="66" charset="0"/>
              </a:rPr>
            </a:br>
            <a:r>
              <a:rPr lang="ru-RU" sz="2400" b="1" dirty="0" smtClean="0">
                <a:solidFill>
                  <a:srgbClr val="00B0F0"/>
                </a:solidFill>
                <a:latin typeface="Monotype Corsiva" pitchFamily="66" charset="0"/>
              </a:rPr>
              <a:t>По продолжительности </a:t>
            </a:r>
            <a:r>
              <a:rPr lang="ru-RU" sz="2400" dirty="0" smtClean="0">
                <a:solidFill>
                  <a:srgbClr val="FFFF00"/>
                </a:solidFill>
                <a:latin typeface="Monotype Corsiva" pitchFamily="66" charset="0"/>
              </a:rPr>
              <a:t>– краткосрочный, </a:t>
            </a:r>
          </a:p>
          <a:p>
            <a:pPr algn="ctr">
              <a:buNone/>
            </a:pPr>
            <a:r>
              <a:rPr lang="ru-RU" sz="2400" dirty="0" smtClean="0">
                <a:solidFill>
                  <a:srgbClr val="FFFF00"/>
                </a:solidFill>
                <a:latin typeface="Monotype Corsiva" pitchFamily="66" charset="0"/>
              </a:rPr>
              <a:t>с 10.04. 2017г. по 25.04.2017г.</a:t>
            </a:r>
            <a:endParaRPr lang="ru-RU" sz="2400" dirty="0">
              <a:solidFill>
                <a:srgbClr val="FFFF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FF00"/>
                </a:solidFill>
                <a:latin typeface="Monotype Corsiva" pitchFamily="66" charset="0"/>
              </a:rPr>
              <a:t>Коми народная игра</a:t>
            </a:r>
            <a:br>
              <a:rPr lang="ru-RU" dirty="0" smtClean="0">
                <a:solidFill>
                  <a:srgbClr val="FFFF00"/>
                </a:solidFill>
                <a:latin typeface="Monotype Corsiva" pitchFamily="66" charset="0"/>
              </a:rPr>
            </a:br>
            <a:r>
              <a:rPr lang="ru-RU" dirty="0" smtClean="0">
                <a:solidFill>
                  <a:srgbClr val="FFFF00"/>
                </a:solidFill>
                <a:latin typeface="Monotype Corsiva" pitchFamily="66" charset="0"/>
              </a:rPr>
              <a:t> «Липкий пенек»</a:t>
            </a:r>
            <a:endParaRPr lang="ru-RU" dirty="0">
              <a:solidFill>
                <a:srgbClr val="FFFF00"/>
              </a:solidFill>
              <a:latin typeface="Monotype Corsiva" pitchFamily="66" charset="0"/>
            </a:endParaRPr>
          </a:p>
        </p:txBody>
      </p:sp>
      <p:pic>
        <p:nvPicPr>
          <p:cNvPr id="135170" name="Picture 2" descr="G:\DCIM\103_PANA\P1030948.JPG"/>
          <p:cNvPicPr>
            <a:picLocks noGrp="1" noChangeAspect="1" noChangeArrowheads="1"/>
          </p:cNvPicPr>
          <p:nvPr>
            <p:ph idx="1"/>
          </p:nvPr>
        </p:nvPicPr>
        <p:blipFill>
          <a:blip r:embed="rId2" cstate="print"/>
          <a:srcRect/>
          <a:stretch>
            <a:fillRect/>
          </a:stretch>
        </p:blipFill>
        <p:spPr bwMode="auto">
          <a:xfrm>
            <a:off x="1357290" y="1785926"/>
            <a:ext cx="6500858" cy="4875644"/>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p:txBody>
          <a:bodyPr>
            <a:normAutofit/>
          </a:bodyPr>
          <a:lstStyle/>
          <a:p>
            <a:r>
              <a:rPr lang="ru-RU" dirty="0" smtClean="0">
                <a:solidFill>
                  <a:srgbClr val="00B0F0"/>
                </a:solidFill>
                <a:latin typeface="Monotype Corsiva" pitchFamily="66" charset="0"/>
              </a:rPr>
              <a:t> 5. Составление "Круга полезности".</a:t>
            </a:r>
            <a:endParaRPr lang="ru-RU" dirty="0">
              <a:solidFill>
                <a:srgbClr val="00B0F0"/>
              </a:solidFill>
              <a:latin typeface="Monotype Corsiva" pitchFamily="66" charset="0"/>
            </a:endParaRPr>
          </a:p>
        </p:txBody>
      </p:sp>
      <p:pic>
        <p:nvPicPr>
          <p:cNvPr id="5" name="Содержимое 3" descr="http://ped-kopilka.ru/upload/blogs/16222_9ac589573e38d382908c9447fed32ddb.png.jpg"/>
          <p:cNvPicPr>
            <a:picLocks noGrp="1"/>
          </p:cNvPicPr>
          <p:nvPr>
            <p:ph idx="1"/>
          </p:nvPr>
        </p:nvPicPr>
        <p:blipFill>
          <a:blip r:embed="rId2" cstate="print"/>
          <a:srcRect/>
          <a:stretch>
            <a:fillRect/>
          </a:stretch>
        </p:blipFill>
        <p:spPr bwMode="auto">
          <a:xfrm>
            <a:off x="0" y="1571612"/>
            <a:ext cx="5000628" cy="4786346"/>
          </a:xfrm>
          <a:prstGeom prst="rect">
            <a:avLst/>
          </a:prstGeom>
          <a:noFill/>
          <a:ln w="9525">
            <a:noFill/>
            <a:miter lim="800000"/>
            <a:headEnd/>
            <a:tailEnd/>
          </a:ln>
        </p:spPr>
      </p:pic>
      <p:pic>
        <p:nvPicPr>
          <p:cNvPr id="6" name="Рисунок 5" descr="http://ped-kopilka.ru/upload/blogs/16222_466238c3e1e94075e551da3758e69ee1.png.jpg"/>
          <p:cNvPicPr/>
          <p:nvPr/>
        </p:nvPicPr>
        <p:blipFill>
          <a:blip r:embed="rId3" cstate="print"/>
          <a:srcRect/>
          <a:stretch>
            <a:fillRect/>
          </a:stretch>
        </p:blipFill>
        <p:spPr bwMode="auto">
          <a:xfrm>
            <a:off x="5214942" y="1142984"/>
            <a:ext cx="3929058" cy="57150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a:spLocks noGrp="1"/>
          </p:cNvSpPr>
          <p:nvPr>
            <p:ph idx="1"/>
          </p:nvPr>
        </p:nvSpPr>
        <p:spPr>
          <a:xfrm>
            <a:off x="500034" y="285728"/>
            <a:ext cx="8186766" cy="5840435"/>
          </a:xfrm>
        </p:spPr>
        <p:txBody>
          <a:bodyPr/>
          <a:lstStyle/>
          <a:p>
            <a:pPr algn="ctr">
              <a:buNone/>
            </a:pPr>
            <a:r>
              <a:rPr lang="ru-RU" sz="3600" b="1" dirty="0" smtClean="0">
                <a:solidFill>
                  <a:srgbClr val="00B0F0"/>
                </a:solidFill>
                <a:latin typeface="Monotype Corsiva" pitchFamily="66" charset="0"/>
              </a:rPr>
              <a:t> Заключительный этап</a:t>
            </a:r>
          </a:p>
          <a:p>
            <a:pPr>
              <a:buNone/>
            </a:pPr>
            <a:r>
              <a:rPr lang="ru-RU" sz="2800" dirty="0" smtClean="0">
                <a:solidFill>
                  <a:srgbClr val="FFFF00"/>
                </a:solidFill>
                <a:latin typeface="Monotype Corsiva" pitchFamily="66" charset="0"/>
              </a:rPr>
              <a:t>Составления карты </a:t>
            </a:r>
          </a:p>
          <a:p>
            <a:pPr>
              <a:buNone/>
            </a:pPr>
            <a:r>
              <a:rPr lang="ru-RU" sz="2800" dirty="0" smtClean="0">
                <a:solidFill>
                  <a:srgbClr val="FFFF00"/>
                </a:solidFill>
                <a:latin typeface="Monotype Corsiva" pitchFamily="66" charset="0"/>
              </a:rPr>
              <a:t>«Зеленый мир детского сада»</a:t>
            </a:r>
          </a:p>
          <a:p>
            <a:pPr>
              <a:buNone/>
            </a:pPr>
            <a:endParaRPr lang="ru-RU" sz="2800" dirty="0" smtClean="0">
              <a:solidFill>
                <a:srgbClr val="FFFF00"/>
              </a:solidFill>
              <a:latin typeface="Monotype Corsiva" pitchFamily="66" charset="0"/>
            </a:endParaRPr>
          </a:p>
          <a:p>
            <a:pPr>
              <a:buNone/>
            </a:pPr>
            <a:r>
              <a:rPr lang="ru-RU" dirty="0" smtClean="0"/>
              <a:t> </a:t>
            </a:r>
          </a:p>
          <a:p>
            <a:endParaRPr lang="ru-RU" dirty="0"/>
          </a:p>
        </p:txBody>
      </p:sp>
      <p:pic>
        <p:nvPicPr>
          <p:cNvPr id="1027" name="Picture 3" descr="D:\фотооо\флешмоб\P1030972.JPG"/>
          <p:cNvPicPr>
            <a:picLocks noChangeAspect="1" noChangeArrowheads="1"/>
          </p:cNvPicPr>
          <p:nvPr/>
        </p:nvPicPr>
        <p:blipFill>
          <a:blip r:embed="rId2" cstate="print"/>
          <a:srcRect t="1205"/>
          <a:stretch>
            <a:fillRect/>
          </a:stretch>
        </p:blipFill>
        <p:spPr bwMode="auto">
          <a:xfrm>
            <a:off x="4714876" y="1000108"/>
            <a:ext cx="4446998" cy="585789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smtClean="0">
                <a:solidFill>
                  <a:srgbClr val="FFFF00"/>
                </a:solidFill>
                <a:latin typeface="Monotype Corsiva" pitchFamily="66" charset="0"/>
              </a:rPr>
              <a:t>Флешмоб</a:t>
            </a:r>
            <a:r>
              <a:rPr lang="ru-RU" b="1" dirty="0" smtClean="0">
                <a:solidFill>
                  <a:srgbClr val="FFFF00"/>
                </a:solidFill>
                <a:latin typeface="Monotype Corsiva" pitchFamily="66" charset="0"/>
              </a:rPr>
              <a:t> «2017 – </a:t>
            </a:r>
            <a:br>
              <a:rPr lang="ru-RU" b="1" dirty="0" smtClean="0">
                <a:solidFill>
                  <a:srgbClr val="FFFF00"/>
                </a:solidFill>
                <a:latin typeface="Monotype Corsiva" pitchFamily="66" charset="0"/>
              </a:rPr>
            </a:br>
            <a:r>
              <a:rPr lang="ru-RU" b="1" dirty="0" smtClean="0">
                <a:solidFill>
                  <a:srgbClr val="FFFF00"/>
                </a:solidFill>
                <a:latin typeface="Monotype Corsiva" pitchFamily="66" charset="0"/>
              </a:rPr>
              <a:t>Год Экологии в России»</a:t>
            </a:r>
            <a:endParaRPr lang="ru-RU" b="1" dirty="0">
              <a:solidFill>
                <a:srgbClr val="FFFF00"/>
              </a:solidFill>
              <a:latin typeface="Monotype Corsiva" pitchFamily="66" charset="0"/>
            </a:endParaRPr>
          </a:p>
        </p:txBody>
      </p:sp>
      <p:pic>
        <p:nvPicPr>
          <p:cNvPr id="1026" name="Picture 2" descr="D:\фотооо\флешмоб\P1030975.JPG"/>
          <p:cNvPicPr>
            <a:picLocks noGrp="1" noChangeAspect="1" noChangeArrowheads="1"/>
          </p:cNvPicPr>
          <p:nvPr>
            <p:ph idx="1"/>
          </p:nvPr>
        </p:nvPicPr>
        <p:blipFill>
          <a:blip r:embed="rId2" cstate="print"/>
          <a:srcRect t="12500"/>
          <a:stretch>
            <a:fillRect/>
          </a:stretch>
        </p:blipFill>
        <p:spPr bwMode="auto">
          <a:xfrm>
            <a:off x="214282" y="1500174"/>
            <a:ext cx="3952902" cy="2594092"/>
          </a:xfrm>
          <a:prstGeom prst="rect">
            <a:avLst/>
          </a:prstGeom>
          <a:noFill/>
        </p:spPr>
      </p:pic>
      <p:pic>
        <p:nvPicPr>
          <p:cNvPr id="1027" name="Picture 3" descr="D:\фотооо\флешмоб\P1030976.JPG"/>
          <p:cNvPicPr>
            <a:picLocks noChangeAspect="1" noChangeArrowheads="1"/>
          </p:cNvPicPr>
          <p:nvPr/>
        </p:nvPicPr>
        <p:blipFill>
          <a:blip r:embed="rId3" cstate="print"/>
          <a:srcRect t="17949"/>
          <a:stretch>
            <a:fillRect/>
          </a:stretch>
        </p:blipFill>
        <p:spPr bwMode="auto">
          <a:xfrm>
            <a:off x="4857752" y="1571612"/>
            <a:ext cx="4152332" cy="2555282"/>
          </a:xfrm>
          <a:prstGeom prst="rect">
            <a:avLst/>
          </a:prstGeom>
          <a:noFill/>
        </p:spPr>
      </p:pic>
      <p:pic>
        <p:nvPicPr>
          <p:cNvPr id="1028" name="Picture 4" descr="D:\фотооо\флешмоб\P1030974.JPG"/>
          <p:cNvPicPr>
            <a:picLocks noChangeAspect="1" noChangeArrowheads="1"/>
          </p:cNvPicPr>
          <p:nvPr/>
        </p:nvPicPr>
        <p:blipFill>
          <a:blip r:embed="rId4" cstate="print">
            <a:lum bright="10000"/>
          </a:blip>
          <a:srcRect t="22096" r="6249" b="11363"/>
          <a:stretch>
            <a:fillRect/>
          </a:stretch>
        </p:blipFill>
        <p:spPr bwMode="auto">
          <a:xfrm>
            <a:off x="2143108" y="4143380"/>
            <a:ext cx="5099574" cy="271462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a:spLocks noGrp="1"/>
          </p:cNvSpPr>
          <p:nvPr>
            <p:ph idx="1"/>
          </p:nvPr>
        </p:nvSpPr>
        <p:spPr>
          <a:xfrm>
            <a:off x="500034" y="285728"/>
            <a:ext cx="8229600" cy="4525963"/>
          </a:xfrm>
        </p:spPr>
        <p:txBody>
          <a:bodyPr>
            <a:normAutofit fontScale="77500" lnSpcReduction="20000"/>
          </a:bodyPr>
          <a:lstStyle/>
          <a:p>
            <a:pPr>
              <a:buNone/>
            </a:pPr>
            <a:r>
              <a:rPr lang="ru-RU" sz="4300" b="1" u="sng" dirty="0" smtClean="0">
                <a:solidFill>
                  <a:srgbClr val="00B0F0"/>
                </a:solidFill>
                <a:latin typeface="Monotype Corsiva" pitchFamily="66" charset="0"/>
              </a:rPr>
              <a:t>Результаты:</a:t>
            </a:r>
          </a:p>
          <a:p>
            <a:pPr>
              <a:buNone/>
            </a:pPr>
            <a:r>
              <a:rPr lang="ru-RU" dirty="0" smtClean="0">
                <a:solidFill>
                  <a:srgbClr val="FFFF00"/>
                </a:solidFill>
                <a:latin typeface="Monotype Corsiva" pitchFamily="66" charset="0"/>
              </a:rPr>
              <a:t>         Проект расширил представления детей о деревьях, которые находятся рядом с нами. Научил видеть в них живые создания, которые нуждаются в заботе, охране. Дошкольники узнали, что многие деревья не только делают нашу жизнь красивой, но и помогают нам быть здоровыми. Игровые приемы позволяют педагогу заинтересовать детей такой, может быть, не совсем "детской темой". Дошкольный возраст такая "благодатная почва", что любое брошенное "доброе семя" обязательно даст добрые ростки. </a:t>
            </a:r>
          </a:p>
          <a:p>
            <a:pPr>
              <a:buNone/>
            </a:pPr>
            <a:r>
              <a:rPr lang="ru-RU" dirty="0" smtClean="0">
                <a:solidFill>
                  <a:srgbClr val="FFFF00"/>
                </a:solidFill>
                <a:latin typeface="Monotype Corsiva" pitchFamily="66" charset="0"/>
              </a:rPr>
              <a:t>        Дети средне- старшей группы вступили в ряды дошкольного лесничества «Берёзка».</a:t>
            </a:r>
          </a:p>
          <a:p>
            <a:endParaRPr lang="ru-RU" b="1" dirty="0" smtClean="0">
              <a:solidFill>
                <a:srgbClr val="FFFF00"/>
              </a:solidFill>
              <a:latin typeface="Monotype Corsiva" pitchFamily="66" charset="0"/>
            </a:endParaRPr>
          </a:p>
          <a:p>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00B0F0"/>
                </a:solidFill>
                <a:latin typeface="Monotype Corsiva" pitchFamily="66" charset="0"/>
              </a:rPr>
              <a:t>Перспектива</a:t>
            </a:r>
            <a:endParaRPr lang="ru-RU" b="1" dirty="0">
              <a:solidFill>
                <a:srgbClr val="00B0F0"/>
              </a:solidFill>
              <a:latin typeface="Monotype Corsiva" pitchFamily="66" charset="0"/>
            </a:endParaRPr>
          </a:p>
        </p:txBody>
      </p:sp>
      <p:sp>
        <p:nvSpPr>
          <p:cNvPr id="3" name="Содержимое 2"/>
          <p:cNvSpPr>
            <a:spLocks noGrp="1"/>
          </p:cNvSpPr>
          <p:nvPr>
            <p:ph idx="1"/>
          </p:nvPr>
        </p:nvSpPr>
        <p:spPr>
          <a:xfrm>
            <a:off x="500034" y="1142984"/>
            <a:ext cx="8229600" cy="4525963"/>
          </a:xfrm>
        </p:spPr>
        <p:txBody>
          <a:bodyPr/>
          <a:lstStyle/>
          <a:p>
            <a:r>
              <a:rPr lang="ru-RU" sz="2000" dirty="0" smtClean="0">
                <a:solidFill>
                  <a:srgbClr val="FFFF00"/>
                </a:solidFill>
                <a:latin typeface="Monotype Corsiva" pitchFamily="66" charset="0"/>
              </a:rPr>
              <a:t>Участие в исследовательском проекте, посвященном Году экологии в России</a:t>
            </a:r>
          </a:p>
          <a:p>
            <a:r>
              <a:rPr lang="ru-RU" sz="2000" dirty="0" smtClean="0">
                <a:solidFill>
                  <a:srgbClr val="FFFF00"/>
                </a:solidFill>
                <a:latin typeface="Monotype Corsiva" pitchFamily="66" charset="0"/>
                <a:cs typeface="Times New Roman" panose="02020603050405020304" pitchFamily="18" charset="0"/>
              </a:rPr>
              <a:t>Отражение опыта работы на сайте МДОУ п. Каджером</a:t>
            </a:r>
          </a:p>
          <a:p>
            <a:r>
              <a:rPr lang="ru-RU" sz="2000" dirty="0" smtClean="0">
                <a:solidFill>
                  <a:srgbClr val="FFFF00"/>
                </a:solidFill>
                <a:latin typeface="Monotype Corsiva" pitchFamily="66" charset="0"/>
              </a:rPr>
              <a:t>Использовать в дальнейшем активное сотрудничество с родителями  </a:t>
            </a:r>
          </a:p>
          <a:p>
            <a:r>
              <a:rPr lang="ru-RU" sz="2000" dirty="0" smtClean="0">
                <a:solidFill>
                  <a:srgbClr val="FFFF00"/>
                </a:solidFill>
                <a:latin typeface="Monotype Corsiva" pitchFamily="66" charset="0"/>
              </a:rPr>
              <a:t>В целях закрепления </a:t>
            </a:r>
            <a:r>
              <a:rPr lang="ru-RU" sz="2000" dirty="0" smtClean="0">
                <a:solidFill>
                  <a:srgbClr val="FFFF00"/>
                </a:solidFill>
                <a:latin typeface="Monotype Corsiva" pitchFamily="66" charset="0"/>
              </a:rPr>
              <a:t>воспитательной ценности </a:t>
            </a:r>
            <a:r>
              <a:rPr lang="ru-RU" sz="2000" dirty="0" smtClean="0">
                <a:solidFill>
                  <a:srgbClr val="FFFF00"/>
                </a:solidFill>
                <a:latin typeface="Monotype Corsiva" pitchFamily="66" charset="0"/>
              </a:rPr>
              <a:t>проекта планируется весной </a:t>
            </a:r>
          </a:p>
          <a:p>
            <a:pPr>
              <a:buNone/>
            </a:pPr>
            <a:r>
              <a:rPr lang="ru-RU" sz="2000" dirty="0" smtClean="0">
                <a:solidFill>
                  <a:srgbClr val="FFFF00"/>
                </a:solidFill>
                <a:latin typeface="Monotype Corsiva" pitchFamily="66" charset="0"/>
              </a:rPr>
              <a:t>     посадка </a:t>
            </a:r>
            <a:r>
              <a:rPr lang="ru-RU" sz="2000" dirty="0" smtClean="0">
                <a:solidFill>
                  <a:srgbClr val="FFFF00"/>
                </a:solidFill>
                <a:latin typeface="Monotype Corsiva" pitchFamily="66" charset="0"/>
              </a:rPr>
              <a:t>молодых саженцев деревьев на </a:t>
            </a:r>
            <a:r>
              <a:rPr lang="ru-RU" sz="2000" dirty="0" smtClean="0">
                <a:solidFill>
                  <a:srgbClr val="FFFF00"/>
                </a:solidFill>
                <a:latin typeface="Monotype Corsiva" pitchFamily="66" charset="0"/>
              </a:rPr>
              <a:t>территории </a:t>
            </a:r>
            <a:r>
              <a:rPr lang="ru-RU" sz="2000" dirty="0" smtClean="0">
                <a:solidFill>
                  <a:srgbClr val="FFFF00"/>
                </a:solidFill>
                <a:latin typeface="Monotype Corsiva" pitchFamily="66" charset="0"/>
              </a:rPr>
              <a:t>детского сада совместно с </a:t>
            </a:r>
          </a:p>
          <a:p>
            <a:pPr>
              <a:buNone/>
            </a:pPr>
            <a:r>
              <a:rPr lang="ru-RU" sz="2000" dirty="0" smtClean="0">
                <a:solidFill>
                  <a:srgbClr val="FFFF00"/>
                </a:solidFill>
                <a:latin typeface="Monotype Corsiva" pitchFamily="66" charset="0"/>
              </a:rPr>
              <a:t>     родителями </a:t>
            </a:r>
            <a:r>
              <a:rPr lang="ru-RU" sz="2000" dirty="0" smtClean="0">
                <a:solidFill>
                  <a:srgbClr val="FFFF00"/>
                </a:solidFill>
                <a:latin typeface="Monotype Corsiva" pitchFamily="66" charset="0"/>
              </a:rPr>
              <a:t>и уход за ними.</a:t>
            </a:r>
          </a:p>
          <a:p>
            <a:pPr>
              <a:buFont typeface="Arial" pitchFamily="34" charset="0"/>
              <a:buChar char="•"/>
            </a:pPr>
            <a:r>
              <a:rPr lang="ru-RU" sz="2000" dirty="0" smtClean="0">
                <a:solidFill>
                  <a:srgbClr val="FFFF00"/>
                </a:solidFill>
                <a:latin typeface="Monotype Corsiva" pitchFamily="66" charset="0"/>
              </a:rPr>
              <a:t>Продолжить  работу в летний период в </a:t>
            </a:r>
          </a:p>
          <a:p>
            <a:pPr>
              <a:buNone/>
            </a:pPr>
            <a:r>
              <a:rPr lang="ru-RU" sz="2000" dirty="0" smtClean="0">
                <a:solidFill>
                  <a:srgbClr val="FFFF00"/>
                </a:solidFill>
                <a:latin typeface="Monotype Corsiva" pitchFamily="66" charset="0"/>
              </a:rPr>
              <a:t>уголке леса </a:t>
            </a:r>
          </a:p>
          <a:p>
            <a:pPr>
              <a:buFont typeface="Arial" pitchFamily="34" charset="0"/>
              <a:buChar char="•"/>
            </a:pPr>
            <a:r>
              <a:rPr lang="ru-RU" sz="2000" dirty="0" smtClean="0">
                <a:solidFill>
                  <a:srgbClr val="FFFF00"/>
                </a:solidFill>
                <a:latin typeface="Monotype Corsiva" pitchFamily="66" charset="0"/>
              </a:rPr>
              <a:t>Наблюдение и уход за молодняком кедра </a:t>
            </a:r>
          </a:p>
          <a:p>
            <a:pPr>
              <a:buNone/>
            </a:pPr>
            <a:r>
              <a:rPr lang="ru-RU" sz="2000" dirty="0" smtClean="0">
                <a:solidFill>
                  <a:srgbClr val="FFFF00"/>
                </a:solidFill>
                <a:latin typeface="Monotype Corsiva" pitchFamily="66" charset="0"/>
              </a:rPr>
              <a:t>(«Кедровая аллея выпускников</a:t>
            </a:r>
            <a:r>
              <a:rPr lang="ru-RU" sz="2000" dirty="0" smtClean="0">
                <a:solidFill>
                  <a:srgbClr val="FFFF00"/>
                </a:solidFill>
                <a:latin typeface="Monotype Corsiva" pitchFamily="66" charset="0"/>
              </a:rPr>
              <a:t>»)</a:t>
            </a:r>
          </a:p>
          <a:p>
            <a:pPr>
              <a:buFont typeface="Arial" pitchFamily="34" charset="0"/>
              <a:buChar char="•"/>
            </a:pPr>
            <a:r>
              <a:rPr lang="ru-RU" sz="2000" dirty="0" smtClean="0">
                <a:solidFill>
                  <a:srgbClr val="FFFF00"/>
                </a:solidFill>
                <a:latin typeface="Monotype Corsiva" pitchFamily="66" charset="0"/>
              </a:rPr>
              <a:t>Продолжать работу в дошкольном лесничестве «Берёзка</a:t>
            </a:r>
            <a:r>
              <a:rPr lang="ru-RU" sz="2000" dirty="0" smtClean="0"/>
              <a:t>» </a:t>
            </a:r>
          </a:p>
          <a:p>
            <a:pPr>
              <a:buNone/>
            </a:pPr>
            <a:endParaRPr lang="ru-RU" sz="2000" dirty="0" smtClean="0">
              <a:solidFill>
                <a:srgbClr val="FFFF00"/>
              </a:solidFill>
              <a:latin typeface="Monotype Corsiva" pitchFamily="66" charset="0"/>
            </a:endParaRPr>
          </a:p>
          <a:p>
            <a:pPr>
              <a:buNone/>
            </a:pPr>
            <a:endParaRPr lang="ru-RU" sz="2400" dirty="0" smtClean="0">
              <a:solidFill>
                <a:srgbClr val="FFFF00"/>
              </a:solidFill>
              <a:latin typeface="Monotype Corsiva" pitchFamily="66" charset="0"/>
            </a:endParaRPr>
          </a:p>
          <a:p>
            <a:pPr>
              <a:buNone/>
            </a:pPr>
            <a:endParaRPr lang="ru-RU" sz="2400" dirty="0" smtClean="0">
              <a:solidFill>
                <a:srgbClr val="FFFF00"/>
              </a:solidFill>
              <a:latin typeface="Monotype Corsiva" pitchFamily="66" charset="0"/>
            </a:endParaRPr>
          </a:p>
          <a:p>
            <a:endParaRPr lang="ru-RU" sz="2400" dirty="0" smtClean="0">
              <a:solidFill>
                <a:srgbClr val="FFFF00"/>
              </a:solidFill>
              <a:latin typeface="Monotype Corsiva" pitchFamily="66" charset="0"/>
            </a:endParaRPr>
          </a:p>
          <a:p>
            <a:pPr>
              <a:buNone/>
            </a:pPr>
            <a:endParaRPr lang="ru-RU" sz="2400" dirty="0"/>
          </a:p>
        </p:txBody>
      </p:sp>
      <p:pic>
        <p:nvPicPr>
          <p:cNvPr id="4100" name="Picture 4" descr="http://www.clipartbest.com/cliparts/ncE/Baq/ncEBaqXai.jpg"/>
          <p:cNvPicPr>
            <a:picLocks noChangeAspect="1" noChangeArrowheads="1"/>
          </p:cNvPicPr>
          <p:nvPr/>
        </p:nvPicPr>
        <p:blipFill>
          <a:blip r:embed="rId2" cstate="print"/>
          <a:srcRect/>
          <a:stretch>
            <a:fillRect/>
          </a:stretch>
        </p:blipFill>
        <p:spPr bwMode="auto">
          <a:xfrm>
            <a:off x="5949969" y="3663968"/>
            <a:ext cx="3194031" cy="319403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214290"/>
            <a:ext cx="8229600" cy="4811715"/>
          </a:xfrm>
        </p:spPr>
        <p:txBody>
          <a:bodyPr/>
          <a:lstStyle/>
          <a:p>
            <a:pPr algn="ctr">
              <a:buNone/>
            </a:pPr>
            <a:r>
              <a:rPr lang="ru-RU" b="1" i="1" dirty="0" smtClean="0"/>
              <a:t>      </a:t>
            </a:r>
            <a:r>
              <a:rPr lang="ru-RU" b="1" i="1" dirty="0" smtClean="0">
                <a:solidFill>
                  <a:srgbClr val="00B0F0"/>
                </a:solidFill>
                <a:latin typeface="Monotype Corsiva" pitchFamily="66" charset="0"/>
              </a:rPr>
              <a:t>Список использованной литературы:</a:t>
            </a:r>
            <a:endParaRPr lang="ru-RU" dirty="0" smtClean="0">
              <a:solidFill>
                <a:srgbClr val="00B0F0"/>
              </a:solidFill>
              <a:latin typeface="Monotype Corsiva" pitchFamily="66" charset="0"/>
            </a:endParaRPr>
          </a:p>
          <a:p>
            <a:r>
              <a:rPr lang="ru-RU" sz="2800" dirty="0" smtClean="0">
                <a:solidFill>
                  <a:srgbClr val="FFFF00"/>
                </a:solidFill>
                <a:latin typeface="Monotype Corsiva" pitchFamily="66" charset="0"/>
              </a:rPr>
              <a:t>В.Зотов «Лесная мозаика»</a:t>
            </a:r>
          </a:p>
          <a:p>
            <a:r>
              <a:rPr lang="ru-RU" sz="2800" dirty="0" smtClean="0">
                <a:solidFill>
                  <a:srgbClr val="FFFF00"/>
                </a:solidFill>
                <a:latin typeface="Monotype Corsiva" pitchFamily="66" charset="0"/>
              </a:rPr>
              <a:t>И.  Соколов – Микитов «Русский лес»</a:t>
            </a:r>
          </a:p>
          <a:p>
            <a:r>
              <a:rPr lang="ru-RU" sz="2800" dirty="0" smtClean="0">
                <a:solidFill>
                  <a:srgbClr val="FFFF00"/>
                </a:solidFill>
                <a:latin typeface="Monotype Corsiva" pitchFamily="66" charset="0"/>
              </a:rPr>
              <a:t>Н.Е.  </a:t>
            </a:r>
            <a:r>
              <a:rPr lang="ru-RU" sz="2800" dirty="0" err="1" smtClean="0">
                <a:solidFill>
                  <a:srgbClr val="FFFF00"/>
                </a:solidFill>
                <a:latin typeface="Monotype Corsiva" pitchFamily="66" charset="0"/>
              </a:rPr>
              <a:t>Веракса</a:t>
            </a:r>
            <a:r>
              <a:rPr lang="ru-RU" sz="2800" dirty="0" smtClean="0">
                <a:solidFill>
                  <a:srgbClr val="FFFF00"/>
                </a:solidFill>
                <a:latin typeface="Monotype Corsiva" pitchFamily="66" charset="0"/>
              </a:rPr>
              <a:t> «Проектная деятельность дошкольников»</a:t>
            </a:r>
          </a:p>
          <a:p>
            <a:r>
              <a:rPr lang="ru-RU" sz="2800" dirty="0" smtClean="0">
                <a:solidFill>
                  <a:srgbClr val="FFFF00"/>
                </a:solidFill>
                <a:latin typeface="Monotype Corsiva" pitchFamily="66" charset="0"/>
              </a:rPr>
              <a:t>Сулейман  ал-  </a:t>
            </a:r>
            <a:r>
              <a:rPr lang="ru-RU" sz="2800" dirty="0" err="1" smtClean="0">
                <a:solidFill>
                  <a:srgbClr val="FFFF00"/>
                </a:solidFill>
                <a:latin typeface="Monotype Corsiva" pitchFamily="66" charset="0"/>
              </a:rPr>
              <a:t>Иса</a:t>
            </a:r>
            <a:r>
              <a:rPr lang="ru-RU" sz="2800" dirty="0" smtClean="0">
                <a:solidFill>
                  <a:srgbClr val="FFFF00"/>
                </a:solidFill>
                <a:latin typeface="Monotype Corsiva" pitchFamily="66" charset="0"/>
              </a:rPr>
              <a:t> «Праздник дерева »</a:t>
            </a:r>
          </a:p>
          <a:p>
            <a:r>
              <a:rPr lang="ru-RU" sz="2800" dirty="0" smtClean="0">
                <a:solidFill>
                  <a:srgbClr val="FFFF00"/>
                </a:solidFill>
                <a:latin typeface="Monotype Corsiva" pitchFamily="66" charset="0"/>
              </a:rPr>
              <a:t>Г.М. </a:t>
            </a:r>
            <a:r>
              <a:rPr lang="ru-RU" sz="2800" dirty="0" err="1" smtClean="0">
                <a:solidFill>
                  <a:srgbClr val="FFFF00"/>
                </a:solidFill>
                <a:latin typeface="Monotype Corsiva" pitchFamily="66" charset="0"/>
              </a:rPr>
              <a:t>Козубова</a:t>
            </a:r>
            <a:r>
              <a:rPr lang="ru-RU" sz="2800" dirty="0" smtClean="0">
                <a:solidFill>
                  <a:srgbClr val="FFFF00"/>
                </a:solidFill>
                <a:latin typeface="Monotype Corsiva" pitchFamily="66" charset="0"/>
              </a:rPr>
              <a:t> «Леса РК»</a:t>
            </a:r>
          </a:p>
          <a:p>
            <a:r>
              <a:rPr lang="ru-RU" sz="2800" dirty="0" smtClean="0">
                <a:solidFill>
                  <a:srgbClr val="FFFF00"/>
                </a:solidFill>
                <a:latin typeface="Monotype Corsiva" pitchFamily="66" charset="0"/>
              </a:rPr>
              <a:t>Г.М. </a:t>
            </a:r>
            <a:r>
              <a:rPr lang="ru-RU" sz="2800" dirty="0" err="1" smtClean="0">
                <a:solidFill>
                  <a:srgbClr val="FFFF00"/>
                </a:solidFill>
                <a:latin typeface="Monotype Corsiva" pitchFamily="66" charset="0"/>
              </a:rPr>
              <a:t>Козубова</a:t>
            </a:r>
            <a:r>
              <a:rPr lang="ru-RU" sz="2800" dirty="0" smtClean="0">
                <a:solidFill>
                  <a:srgbClr val="FFFF00"/>
                </a:solidFill>
                <a:latin typeface="Monotype Corsiva" pitchFamily="66" charset="0"/>
              </a:rPr>
              <a:t> «Лесное хозяйство»</a:t>
            </a:r>
          </a:p>
          <a:p>
            <a:r>
              <a:rPr lang="ru-RU" sz="2800" dirty="0" smtClean="0">
                <a:solidFill>
                  <a:srgbClr val="FFFF00"/>
                </a:solidFill>
                <a:latin typeface="Monotype Corsiva" pitchFamily="66" charset="0"/>
              </a:rPr>
              <a:t>С.А. Васильева «От рождения до школы»</a:t>
            </a:r>
          </a:p>
          <a:p>
            <a:r>
              <a:rPr lang="ru-RU" sz="2800" dirty="0" smtClean="0">
                <a:solidFill>
                  <a:srgbClr val="FFFF00"/>
                </a:solidFill>
                <a:latin typeface="Monotype Corsiva" pitchFamily="66" charset="0"/>
              </a:rPr>
              <a:t>И.А. </a:t>
            </a:r>
            <a:r>
              <a:rPr lang="ru-RU" sz="2800" dirty="0" err="1" smtClean="0">
                <a:solidFill>
                  <a:srgbClr val="FFFF00"/>
                </a:solidFill>
                <a:latin typeface="Monotype Corsiva" pitchFamily="66" charset="0"/>
              </a:rPr>
              <a:t>Новотны</a:t>
            </a:r>
            <a:r>
              <a:rPr lang="ru-RU" sz="2800" dirty="0" smtClean="0">
                <a:solidFill>
                  <a:srgbClr val="FFFF00"/>
                </a:solidFill>
                <a:latin typeface="Monotype Corsiva" pitchFamily="66" charset="0"/>
              </a:rPr>
              <a:t>  «Крот в городе»</a:t>
            </a:r>
            <a:endParaRPr lang="ru-RU"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pic>
        <p:nvPicPr>
          <p:cNvPr id="1026" name="Picture 2" descr="D:\ОВ\проекты\проект деревья\прект Береза\slide-20.jpg"/>
          <p:cNvPicPr>
            <a:picLocks noChangeAspect="1" noChangeArrowheads="1"/>
          </p:cNvPicPr>
          <p:nvPr/>
        </p:nvPicPr>
        <p:blipFill>
          <a:blip r:embed="rId2" cstate="print"/>
          <a:srcRect/>
          <a:stretch>
            <a:fillRect/>
          </a:stretch>
        </p:blipFill>
        <p:spPr bwMode="auto">
          <a:xfrm>
            <a:off x="1058" y="0"/>
            <a:ext cx="9144000" cy="6858000"/>
          </a:xfrm>
          <a:prstGeom prst="rect">
            <a:avLst/>
          </a:prstGeom>
          <a:noFill/>
        </p:spPr>
      </p:pic>
      <p:pic>
        <p:nvPicPr>
          <p:cNvPr id="1028" name="Picture 4" descr="http://www.puckettsnursery.com/images/oak_tree.gif"/>
          <p:cNvPicPr>
            <a:picLocks noChangeAspect="1" noChangeArrowheads="1" noCrop="1"/>
          </p:cNvPicPr>
          <p:nvPr/>
        </p:nvPicPr>
        <p:blipFill>
          <a:blip r:embed="rId3" cstate="print"/>
          <a:srcRect/>
          <a:stretch>
            <a:fillRect/>
          </a:stretch>
        </p:blipFill>
        <p:spPr bwMode="auto">
          <a:xfrm>
            <a:off x="214282" y="2143116"/>
            <a:ext cx="2476500" cy="2971801"/>
          </a:xfrm>
          <a:prstGeom prst="rect">
            <a:avLst/>
          </a:prstGeom>
          <a:noFill/>
        </p:spPr>
      </p:pic>
      <p:pic>
        <p:nvPicPr>
          <p:cNvPr id="1034" name="Picture 10" descr="http://img-fotki.yandex.ru/get/9754/48540211.f0/0_e5a6f_a0fd45f0_L.gif"/>
          <p:cNvPicPr>
            <a:picLocks noChangeAspect="1" noChangeArrowheads="1" noCrop="1"/>
          </p:cNvPicPr>
          <p:nvPr/>
        </p:nvPicPr>
        <p:blipFill>
          <a:blip r:embed="rId4" cstate="print"/>
          <a:srcRect/>
          <a:stretch>
            <a:fillRect/>
          </a:stretch>
        </p:blipFill>
        <p:spPr bwMode="auto">
          <a:xfrm flipH="1">
            <a:off x="6715108" y="2071678"/>
            <a:ext cx="2428892" cy="4572000"/>
          </a:xfrm>
          <a:prstGeom prst="rect">
            <a:avLst/>
          </a:prstGeom>
          <a:noFill/>
        </p:spPr>
      </p:pic>
      <p:pic>
        <p:nvPicPr>
          <p:cNvPr id="1036" name="Picture 12" descr="http://dg-sosh2.ru/sites/default/files/img/15742609_1.gif"/>
          <p:cNvPicPr>
            <a:picLocks noChangeAspect="1" noChangeArrowheads="1" noCrop="1"/>
          </p:cNvPicPr>
          <p:nvPr/>
        </p:nvPicPr>
        <p:blipFill>
          <a:blip r:embed="rId5" cstate="print"/>
          <a:srcRect/>
          <a:stretch>
            <a:fillRect/>
          </a:stretch>
        </p:blipFill>
        <p:spPr bwMode="auto">
          <a:xfrm>
            <a:off x="-214346" y="928670"/>
            <a:ext cx="1857388" cy="1857388"/>
          </a:xfrm>
          <a:prstGeom prst="rect">
            <a:avLst/>
          </a:prstGeom>
          <a:noFill/>
        </p:spPr>
      </p:pic>
      <p:pic>
        <p:nvPicPr>
          <p:cNvPr id="1038" name="Picture 14" descr="http://www.gifki.org/data/media/230/ptitsa-animatsionnaya-kartinka-0577.gif"/>
          <p:cNvPicPr>
            <a:picLocks noChangeAspect="1" noChangeArrowheads="1" noCrop="1"/>
          </p:cNvPicPr>
          <p:nvPr/>
        </p:nvPicPr>
        <p:blipFill>
          <a:blip r:embed="rId6" cstate="print"/>
          <a:srcRect/>
          <a:stretch>
            <a:fillRect/>
          </a:stretch>
        </p:blipFill>
        <p:spPr bwMode="auto">
          <a:xfrm>
            <a:off x="6357950" y="1714488"/>
            <a:ext cx="1171072" cy="762000"/>
          </a:xfrm>
          <a:prstGeom prst="rect">
            <a:avLst/>
          </a:prstGeom>
          <a:noFill/>
        </p:spPr>
      </p:pic>
      <p:pic>
        <p:nvPicPr>
          <p:cNvPr id="1044" name="Picture 20" descr="https://portal.iv-edu.ru/dep/mouorodnrn/rodn_mkdou11/commondocs/%D0%BA%D0%BE%D0%BD%D0%BA%D1%83%D1%80%D1%81/%D0%BA%D0%BE%D1%80%D0%BC%D1%83%D1%88%D0%BA%D0%B8/ptah116.gif"/>
          <p:cNvPicPr>
            <a:picLocks noChangeAspect="1" noChangeArrowheads="1" noCrop="1"/>
          </p:cNvPicPr>
          <p:nvPr/>
        </p:nvPicPr>
        <p:blipFill>
          <a:blip r:embed="rId7" cstate="print"/>
          <a:srcRect/>
          <a:stretch>
            <a:fillRect/>
          </a:stretch>
        </p:blipFill>
        <p:spPr bwMode="auto">
          <a:xfrm>
            <a:off x="2000231" y="5857892"/>
            <a:ext cx="2311229" cy="785818"/>
          </a:xfrm>
          <a:prstGeom prst="rect">
            <a:avLst/>
          </a:prstGeom>
          <a:noFill/>
        </p:spPr>
      </p:pic>
      <p:pic>
        <p:nvPicPr>
          <p:cNvPr id="1046" name="Picture 22" descr="http://www.playcast.ru/uploads/2016/05/02/18495848.gif"/>
          <p:cNvPicPr>
            <a:picLocks noChangeAspect="1" noChangeArrowheads="1" noCrop="1"/>
          </p:cNvPicPr>
          <p:nvPr/>
        </p:nvPicPr>
        <p:blipFill>
          <a:blip r:embed="rId8" cstate="print"/>
          <a:srcRect/>
          <a:stretch>
            <a:fillRect/>
          </a:stretch>
        </p:blipFill>
        <p:spPr bwMode="auto">
          <a:xfrm>
            <a:off x="857224" y="1357298"/>
            <a:ext cx="6429375" cy="857251"/>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214290"/>
            <a:ext cx="8229600" cy="4525963"/>
          </a:xfrm>
        </p:spPr>
        <p:txBody>
          <a:bodyPr/>
          <a:lstStyle/>
          <a:p>
            <a:pPr>
              <a:buNone/>
            </a:pPr>
            <a:r>
              <a:rPr lang="ru-RU" b="1" u="sng" dirty="0" smtClean="0">
                <a:solidFill>
                  <a:srgbClr val="FFFF00"/>
                </a:solidFill>
                <a:latin typeface="Monotype Corsiva" pitchFamily="66" charset="0"/>
              </a:rPr>
              <a:t>    </a:t>
            </a:r>
            <a:r>
              <a:rPr lang="ru-RU" b="1" u="sng" dirty="0" smtClean="0">
                <a:solidFill>
                  <a:srgbClr val="00B0F0"/>
                </a:solidFill>
                <a:latin typeface="Monotype Corsiva" pitchFamily="66" charset="0"/>
              </a:rPr>
              <a:t>Участники проекта: </a:t>
            </a:r>
            <a:r>
              <a:rPr lang="ru-RU" dirty="0" smtClean="0">
                <a:solidFill>
                  <a:srgbClr val="FFFF00"/>
                </a:solidFill>
                <a:latin typeface="Monotype Corsiva" pitchFamily="66" charset="0"/>
              </a:rPr>
              <a:t>старшая группа, родители , педагоги, музыкальный работник,  руководитель дошкольного лесничества «Берёзка»</a:t>
            </a:r>
          </a:p>
          <a:p>
            <a:pPr>
              <a:buNone/>
            </a:pPr>
            <a:r>
              <a:rPr lang="ru-RU" dirty="0" smtClean="0">
                <a:solidFill>
                  <a:srgbClr val="FFFF00"/>
                </a:solidFill>
                <a:latin typeface="Monotype Corsiva" pitchFamily="66" charset="0"/>
              </a:rPr>
              <a:t/>
            </a:r>
            <a:br>
              <a:rPr lang="ru-RU" dirty="0" smtClean="0">
                <a:solidFill>
                  <a:srgbClr val="FFFF00"/>
                </a:solidFill>
                <a:latin typeface="Monotype Corsiva" pitchFamily="66" charset="0"/>
              </a:rPr>
            </a:br>
            <a:endParaRPr lang="ru-RU" dirty="0">
              <a:solidFill>
                <a:srgbClr val="FFFF00"/>
              </a:solidFill>
            </a:endParaRPr>
          </a:p>
        </p:txBody>
      </p:sp>
      <p:pic>
        <p:nvPicPr>
          <p:cNvPr id="17409" name="Picture 1" descr="G:\DCIM\103_PANA\P1030477.JPG"/>
          <p:cNvPicPr>
            <a:picLocks noChangeAspect="1" noChangeArrowheads="1"/>
          </p:cNvPicPr>
          <p:nvPr/>
        </p:nvPicPr>
        <p:blipFill>
          <a:blip r:embed="rId2" cstate="print"/>
          <a:srcRect/>
          <a:stretch>
            <a:fillRect/>
          </a:stretch>
        </p:blipFill>
        <p:spPr bwMode="auto">
          <a:xfrm>
            <a:off x="2786050" y="1714464"/>
            <a:ext cx="3857652" cy="514353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u="sng" dirty="0" smtClean="0">
                <a:solidFill>
                  <a:schemeClr val="accent1">
                    <a:lumMod val="60000"/>
                    <a:lumOff val="40000"/>
                  </a:schemeClr>
                </a:solidFill>
                <a:latin typeface="Monotype Corsiva" pitchFamily="66" charset="0"/>
              </a:rPr>
              <a:t>Актуальность</a:t>
            </a:r>
            <a:endParaRPr lang="ru-RU" b="1" u="sng" dirty="0">
              <a:solidFill>
                <a:schemeClr val="accent1">
                  <a:lumMod val="60000"/>
                  <a:lumOff val="40000"/>
                </a:schemeClr>
              </a:solidFill>
              <a:latin typeface="Monotype Corsiva" pitchFamily="66" charset="0"/>
            </a:endParaRPr>
          </a:p>
        </p:txBody>
      </p:sp>
      <p:sp>
        <p:nvSpPr>
          <p:cNvPr id="3" name="Содержимое 2"/>
          <p:cNvSpPr>
            <a:spLocks noGrp="1"/>
          </p:cNvSpPr>
          <p:nvPr>
            <p:ph idx="1"/>
          </p:nvPr>
        </p:nvSpPr>
        <p:spPr>
          <a:xfrm>
            <a:off x="0" y="1214422"/>
            <a:ext cx="7643834" cy="4525963"/>
          </a:xfrm>
        </p:spPr>
        <p:txBody>
          <a:bodyPr/>
          <a:lstStyle/>
          <a:p>
            <a:pPr>
              <a:buNone/>
            </a:pPr>
            <a:r>
              <a:rPr lang="ru-RU" dirty="0" smtClean="0"/>
              <a:t/>
            </a:r>
            <a:br>
              <a:rPr lang="ru-RU" dirty="0" smtClean="0"/>
            </a:br>
            <a:r>
              <a:rPr lang="ru-RU" sz="2800" dirty="0" smtClean="0">
                <a:solidFill>
                  <a:srgbClr val="FFFF00"/>
                </a:solidFill>
                <a:latin typeface="Monotype Corsiva" pitchFamily="66" charset="0"/>
              </a:rPr>
              <a:t>Ребенок уже в дошкольном возрасте способен осознанно понять и принять элементарные сведения о пользе деревьев для здоровья человека и правилах поведения в природе. Но нужно учесть то, что для маленьких детей деревья порой не представляют такого интереса, как животные или растения, ведь они считают их неживыми существами, а значит малоинтересными. Процесс познания должен быть интересен как в плане содержания, так и применяемых методов и приемов. </a:t>
            </a:r>
            <a:endParaRPr lang="ru-RU" sz="2800" dirty="0">
              <a:solidFill>
                <a:srgbClr val="FFFF00"/>
              </a:solidFill>
              <a:latin typeface="Monotype Corsiva" pitchFamily="66" charset="0"/>
            </a:endParaRPr>
          </a:p>
        </p:txBody>
      </p:sp>
      <p:pic>
        <p:nvPicPr>
          <p:cNvPr id="2050" name="Picture 2" descr="D:\ОВ\проекты\проект деревья\сосна\slide_5.jpg"/>
          <p:cNvPicPr>
            <a:picLocks noChangeAspect="1" noChangeArrowheads="1"/>
          </p:cNvPicPr>
          <p:nvPr/>
        </p:nvPicPr>
        <p:blipFill>
          <a:blip r:embed="rId2" cstate="print"/>
          <a:srcRect l="1613" t="3226" r="66129"/>
          <a:stretch>
            <a:fillRect/>
          </a:stretch>
        </p:blipFill>
        <p:spPr bwMode="auto">
          <a:xfrm>
            <a:off x="7358082" y="0"/>
            <a:ext cx="1785918" cy="401828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3571876"/>
            <a:ext cx="8929718" cy="1857388"/>
          </a:xfrm>
        </p:spPr>
        <p:txBody>
          <a:bodyPr/>
          <a:lstStyle/>
          <a:p>
            <a:pPr algn="l"/>
            <a:r>
              <a:rPr lang="ru-RU" sz="3200" b="1" u="sng" dirty="0" smtClean="0">
                <a:solidFill>
                  <a:srgbClr val="00B0F0"/>
                </a:solidFill>
                <a:latin typeface="Monotype Corsiva" pitchFamily="66" charset="0"/>
              </a:rPr>
              <a:t>Задачи:</a:t>
            </a:r>
            <a:r>
              <a:rPr lang="ru-RU" sz="2400" dirty="0" smtClean="0">
                <a:solidFill>
                  <a:srgbClr val="FFFF00"/>
                </a:solidFill>
                <a:latin typeface="Monotype Corsiva" pitchFamily="66" charset="0"/>
              </a:rPr>
              <a:t/>
            </a:r>
            <a:br>
              <a:rPr lang="ru-RU" sz="2400" dirty="0" smtClean="0">
                <a:solidFill>
                  <a:srgbClr val="FFFF00"/>
                </a:solidFill>
                <a:latin typeface="Monotype Corsiva" pitchFamily="66" charset="0"/>
              </a:rPr>
            </a:br>
            <a:r>
              <a:rPr lang="ru-RU" sz="2400" b="1" i="1" u="sng" dirty="0" smtClean="0">
                <a:solidFill>
                  <a:srgbClr val="00B0F0"/>
                </a:solidFill>
                <a:latin typeface="Monotype Corsiva" pitchFamily="66" charset="0"/>
              </a:rPr>
              <a:t>Обучающие:</a:t>
            </a:r>
            <a:r>
              <a:rPr lang="ru-RU" sz="2400" b="1" u="sng" dirty="0" smtClean="0">
                <a:solidFill>
                  <a:srgbClr val="00B0F0"/>
                </a:solidFill>
                <a:latin typeface="Monotype Corsiva" pitchFamily="66" charset="0"/>
              </a:rPr>
              <a:t> </a:t>
            </a:r>
            <a:r>
              <a:rPr lang="ru-RU" sz="2400" dirty="0" smtClean="0">
                <a:solidFill>
                  <a:srgbClr val="FFFF00"/>
                </a:solidFill>
                <a:latin typeface="Monotype Corsiva" pitchFamily="66" charset="0"/>
              </a:rPr>
              <a:t/>
            </a:r>
            <a:br>
              <a:rPr lang="ru-RU" sz="2400" dirty="0" smtClean="0">
                <a:solidFill>
                  <a:srgbClr val="FFFF00"/>
                </a:solidFill>
                <a:latin typeface="Monotype Corsiva" pitchFamily="66" charset="0"/>
              </a:rPr>
            </a:br>
            <a:r>
              <a:rPr lang="ru-RU" sz="2400" dirty="0" smtClean="0">
                <a:solidFill>
                  <a:srgbClr val="FFFF00"/>
                </a:solidFill>
                <a:latin typeface="Monotype Corsiva" pitchFamily="66" charset="0"/>
              </a:rPr>
              <a:t>-формировать у детей представление о деревьях и их пользе для человека; </a:t>
            </a:r>
            <a:br>
              <a:rPr lang="ru-RU" sz="2400" dirty="0" smtClean="0">
                <a:solidFill>
                  <a:srgbClr val="FFFF00"/>
                </a:solidFill>
                <a:latin typeface="Monotype Corsiva" pitchFamily="66" charset="0"/>
              </a:rPr>
            </a:br>
            <a:r>
              <a:rPr lang="ru-RU" sz="2400" dirty="0" smtClean="0">
                <a:solidFill>
                  <a:srgbClr val="FFFF00"/>
                </a:solidFill>
                <a:latin typeface="Monotype Corsiva" pitchFamily="66" charset="0"/>
              </a:rPr>
              <a:t>-дать первоначальные сведения о карте местности </a:t>
            </a:r>
            <a:br>
              <a:rPr lang="ru-RU" sz="2400" dirty="0" smtClean="0">
                <a:solidFill>
                  <a:srgbClr val="FFFF00"/>
                </a:solidFill>
                <a:latin typeface="Monotype Corsiva" pitchFamily="66" charset="0"/>
              </a:rPr>
            </a:br>
            <a:r>
              <a:rPr lang="ru-RU" sz="2400" b="1" i="1" u="sng" dirty="0" smtClean="0">
                <a:solidFill>
                  <a:srgbClr val="00B0F0"/>
                </a:solidFill>
                <a:latin typeface="Monotype Corsiva" pitchFamily="66" charset="0"/>
              </a:rPr>
              <a:t>Развивающие: </a:t>
            </a:r>
            <a:r>
              <a:rPr lang="ru-RU" sz="2400" dirty="0" smtClean="0">
                <a:solidFill>
                  <a:srgbClr val="FFFF00"/>
                </a:solidFill>
                <a:latin typeface="Monotype Corsiva" pitchFamily="66" charset="0"/>
              </a:rPr>
              <a:t/>
            </a:r>
            <a:br>
              <a:rPr lang="ru-RU" sz="2400" dirty="0" smtClean="0">
                <a:solidFill>
                  <a:srgbClr val="FFFF00"/>
                </a:solidFill>
                <a:latin typeface="Monotype Corsiva" pitchFamily="66" charset="0"/>
              </a:rPr>
            </a:br>
            <a:r>
              <a:rPr lang="ru-RU" sz="2400" dirty="0" smtClean="0">
                <a:solidFill>
                  <a:srgbClr val="FFFF00"/>
                </a:solidFill>
                <a:latin typeface="Monotype Corsiva" pitchFamily="66" charset="0"/>
              </a:rPr>
              <a:t>-развивать познавательный интерес ко всему живому, желание получать новые знания; любознательность, наблюдательность; </a:t>
            </a:r>
            <a:br>
              <a:rPr lang="ru-RU" sz="2400" dirty="0" smtClean="0">
                <a:solidFill>
                  <a:srgbClr val="FFFF00"/>
                </a:solidFill>
                <a:latin typeface="Monotype Corsiva" pitchFamily="66" charset="0"/>
              </a:rPr>
            </a:br>
            <a:r>
              <a:rPr lang="ru-RU" sz="2400" dirty="0" smtClean="0">
                <a:solidFill>
                  <a:srgbClr val="FFFF00"/>
                </a:solidFill>
                <a:latin typeface="Monotype Corsiva" pitchFamily="66" charset="0"/>
              </a:rPr>
              <a:t>-приобретать детьми опыт исследовательской деятельности; </a:t>
            </a:r>
            <a:br>
              <a:rPr lang="ru-RU" sz="2400" dirty="0" smtClean="0">
                <a:solidFill>
                  <a:srgbClr val="FFFF00"/>
                </a:solidFill>
                <a:latin typeface="Monotype Corsiva" pitchFamily="66" charset="0"/>
              </a:rPr>
            </a:br>
            <a:r>
              <a:rPr lang="ru-RU" sz="2400" b="1" u="sng" dirty="0" smtClean="0">
                <a:solidFill>
                  <a:srgbClr val="FFFF00"/>
                </a:solidFill>
                <a:latin typeface="Monotype Corsiva" pitchFamily="66" charset="0"/>
              </a:rPr>
              <a:t>-развивать мотивацию на здоровый образ жизни. </a:t>
            </a:r>
            <a:br>
              <a:rPr lang="ru-RU" sz="2400" b="1" u="sng" dirty="0" smtClean="0">
                <a:solidFill>
                  <a:srgbClr val="FFFF00"/>
                </a:solidFill>
                <a:latin typeface="Monotype Corsiva" pitchFamily="66" charset="0"/>
              </a:rPr>
            </a:br>
            <a:r>
              <a:rPr lang="ru-RU" sz="2400" b="1" i="1" u="sng" dirty="0" smtClean="0">
                <a:solidFill>
                  <a:srgbClr val="00B0F0"/>
                </a:solidFill>
                <a:latin typeface="Monotype Corsiva" pitchFamily="66" charset="0"/>
              </a:rPr>
              <a:t>Воспитательные:</a:t>
            </a:r>
            <a:r>
              <a:rPr lang="ru-RU" sz="2400" b="1" u="sng" dirty="0" smtClean="0">
                <a:solidFill>
                  <a:srgbClr val="00B0F0"/>
                </a:solidFill>
                <a:latin typeface="Monotype Corsiva" pitchFamily="66" charset="0"/>
              </a:rPr>
              <a:t> </a:t>
            </a:r>
            <a:r>
              <a:rPr lang="ru-RU" sz="2400" dirty="0" smtClean="0">
                <a:solidFill>
                  <a:srgbClr val="FFFF00"/>
                </a:solidFill>
                <a:latin typeface="Monotype Corsiva" pitchFamily="66" charset="0"/>
              </a:rPr>
              <a:t/>
            </a:r>
            <a:br>
              <a:rPr lang="ru-RU" sz="2400" dirty="0" smtClean="0">
                <a:solidFill>
                  <a:srgbClr val="FFFF00"/>
                </a:solidFill>
                <a:latin typeface="Monotype Corsiva" pitchFamily="66" charset="0"/>
              </a:rPr>
            </a:br>
            <a:r>
              <a:rPr lang="ru-RU" sz="2400" dirty="0" smtClean="0">
                <a:solidFill>
                  <a:srgbClr val="FFFF00"/>
                </a:solidFill>
                <a:latin typeface="Monotype Corsiva" pitchFamily="66" charset="0"/>
              </a:rPr>
              <a:t>-воспитывать эмоциональное отношение к деревьям; </a:t>
            </a:r>
            <a:br>
              <a:rPr lang="ru-RU" sz="2400" dirty="0" smtClean="0">
                <a:solidFill>
                  <a:srgbClr val="FFFF00"/>
                </a:solidFill>
                <a:latin typeface="Monotype Corsiva" pitchFamily="66" charset="0"/>
              </a:rPr>
            </a:br>
            <a:r>
              <a:rPr lang="ru-RU" sz="2400" dirty="0" smtClean="0">
                <a:solidFill>
                  <a:srgbClr val="FFFF00"/>
                </a:solidFill>
                <a:latin typeface="Monotype Corsiva" pitchFamily="66" charset="0"/>
              </a:rPr>
              <a:t>-воспитывать любовь к природе, желание оберегать ее и охранять</a:t>
            </a:r>
            <a:r>
              <a:rPr lang="ru-RU" sz="1600" dirty="0" smtClean="0">
                <a:solidFill>
                  <a:srgbClr val="FFFF00"/>
                </a:solidFill>
              </a:rPr>
              <a:t/>
            </a:r>
            <a:br>
              <a:rPr lang="ru-RU" sz="1600" dirty="0" smtClean="0">
                <a:solidFill>
                  <a:srgbClr val="FFFF00"/>
                </a:solidFill>
              </a:rPr>
            </a:br>
            <a:endParaRPr lang="ru-RU" sz="1600" dirty="0">
              <a:solidFill>
                <a:srgbClr val="FFFF00"/>
              </a:solidFill>
            </a:endParaRPr>
          </a:p>
        </p:txBody>
      </p:sp>
      <p:sp>
        <p:nvSpPr>
          <p:cNvPr id="3" name="Содержимое 2"/>
          <p:cNvSpPr>
            <a:spLocks noGrp="1"/>
          </p:cNvSpPr>
          <p:nvPr>
            <p:ph idx="1"/>
          </p:nvPr>
        </p:nvSpPr>
        <p:spPr>
          <a:xfrm>
            <a:off x="0" y="285728"/>
            <a:ext cx="9144000" cy="1643073"/>
          </a:xfrm>
        </p:spPr>
        <p:txBody>
          <a:bodyPr/>
          <a:lstStyle/>
          <a:p>
            <a:pPr>
              <a:buNone/>
            </a:pPr>
            <a:r>
              <a:rPr lang="ru-RU" sz="1800" u="sng" dirty="0" smtClean="0">
                <a:solidFill>
                  <a:srgbClr val="FFFF00"/>
                </a:solidFill>
              </a:rPr>
              <a:t>       </a:t>
            </a:r>
            <a:r>
              <a:rPr lang="ru-RU" sz="2400" b="1" u="sng" dirty="0" smtClean="0">
                <a:solidFill>
                  <a:srgbClr val="00B0F0"/>
                </a:solidFill>
                <a:latin typeface="Monotype Corsiva" pitchFamily="66" charset="0"/>
              </a:rPr>
              <a:t>Цель:</a:t>
            </a:r>
            <a:r>
              <a:rPr lang="ru-RU" sz="2400" u="sng" dirty="0" smtClean="0">
                <a:solidFill>
                  <a:srgbClr val="00B0F0"/>
                </a:solidFill>
                <a:latin typeface="Monotype Corsiva" pitchFamily="66" charset="0"/>
              </a:rPr>
              <a:t> </a:t>
            </a:r>
            <a:r>
              <a:rPr lang="ru-RU" sz="2400" dirty="0" smtClean="0">
                <a:solidFill>
                  <a:srgbClr val="FFFF00"/>
                </a:solidFill>
                <a:latin typeface="Monotype Corsiva" pitchFamily="66" charset="0"/>
              </a:rPr>
              <a:t>Формировать понимание необходимости заботиться о своем здоровье, беречь его, учиться быть здоровыми через взаимодействие с природой. Расширение представлений детей о пользе деревьев для укрепления здоровья человека. Воспитание бережного отношения к окружающей природе.</a:t>
            </a:r>
            <a:r>
              <a:rPr lang="ru-RU" sz="2000" dirty="0" smtClean="0">
                <a:latin typeface="Monotype Corsiva" pitchFamily="66" charset="0"/>
              </a:rPr>
              <a:t/>
            </a:r>
            <a:br>
              <a:rPr lang="ru-RU" sz="2000" dirty="0" smtClean="0">
                <a:latin typeface="Monotype Corsiva" pitchFamily="66" charset="0"/>
              </a:rPr>
            </a:br>
            <a:endParaRPr lang="ru-RU" sz="2000" dirty="0">
              <a:latin typeface="Monotype Corsiva"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5214950"/>
            <a:ext cx="8429652" cy="1143000"/>
          </a:xfrm>
        </p:spPr>
        <p:txBody>
          <a:bodyPr/>
          <a:lstStyle/>
          <a:p>
            <a:r>
              <a:rPr lang="ru-RU" sz="2800" dirty="0" smtClean="0">
                <a:solidFill>
                  <a:srgbClr val="00B0F0"/>
                </a:solidFill>
                <a:latin typeface="Monotype Corsiva" pitchFamily="66" charset="0"/>
              </a:rPr>
              <a:t>Продукт проекта: </a:t>
            </a:r>
            <a:r>
              <a:rPr lang="ru-RU" sz="2800" dirty="0" smtClean="0">
                <a:solidFill>
                  <a:srgbClr val="FFFF00"/>
                </a:solidFill>
                <a:latin typeface="Monotype Corsiva" pitchFamily="66" charset="0"/>
              </a:rPr>
              <a:t>составление карты «Зеленый мир детского сада»</a:t>
            </a:r>
            <a:endParaRPr lang="ru-RU" sz="2800" dirty="0">
              <a:solidFill>
                <a:srgbClr val="FFFF00"/>
              </a:solidFill>
              <a:latin typeface="Monotype Corsiva" pitchFamily="66" charset="0"/>
            </a:endParaRPr>
          </a:p>
        </p:txBody>
      </p:sp>
      <p:sp>
        <p:nvSpPr>
          <p:cNvPr id="3" name="Содержимое 2"/>
          <p:cNvSpPr>
            <a:spLocks noGrp="1"/>
          </p:cNvSpPr>
          <p:nvPr>
            <p:ph idx="1"/>
          </p:nvPr>
        </p:nvSpPr>
        <p:spPr>
          <a:xfrm>
            <a:off x="0" y="214290"/>
            <a:ext cx="9144000" cy="4525963"/>
          </a:xfrm>
        </p:spPr>
        <p:txBody>
          <a:bodyPr/>
          <a:lstStyle/>
          <a:p>
            <a:pPr algn="ctr">
              <a:buNone/>
            </a:pPr>
            <a:r>
              <a:rPr lang="ru-RU" sz="2800" b="1" u="sng" dirty="0" smtClean="0">
                <a:solidFill>
                  <a:srgbClr val="00B0F0"/>
                </a:solidFill>
                <a:latin typeface="Monotype Corsiva" pitchFamily="66" charset="0"/>
              </a:rPr>
              <a:t>Ожидаемые результаты:</a:t>
            </a:r>
            <a:endParaRPr lang="ru-RU" sz="2800" dirty="0" smtClean="0">
              <a:solidFill>
                <a:srgbClr val="00B0F0"/>
              </a:solidFill>
              <a:latin typeface="Monotype Corsiva" pitchFamily="66" charset="0"/>
            </a:endParaRPr>
          </a:p>
          <a:p>
            <a:pPr>
              <a:buNone/>
            </a:pPr>
            <a:r>
              <a:rPr lang="ru-RU" sz="2000" i="1" dirty="0" smtClean="0">
                <a:solidFill>
                  <a:srgbClr val="FFFF00"/>
                </a:solidFill>
                <a:latin typeface="Monotype Corsiva" pitchFamily="66" charset="0"/>
              </a:rPr>
              <a:t>       </a:t>
            </a:r>
            <a:r>
              <a:rPr lang="ru-RU" sz="2000" b="1" i="1" u="sng" dirty="0" smtClean="0">
                <a:solidFill>
                  <a:srgbClr val="FFFF00"/>
                </a:solidFill>
                <a:latin typeface="Monotype Corsiva" pitchFamily="66" charset="0"/>
              </a:rPr>
              <a:t>Воспитанники: </a:t>
            </a:r>
            <a:r>
              <a:rPr lang="ru-RU" sz="2000" dirty="0" smtClean="0">
                <a:solidFill>
                  <a:srgbClr val="FFFF00"/>
                </a:solidFill>
                <a:latin typeface="Monotype Corsiva" pitchFamily="66" charset="0"/>
              </a:rPr>
              <a:t/>
            </a:r>
            <a:br>
              <a:rPr lang="ru-RU" sz="2000" dirty="0" smtClean="0">
                <a:solidFill>
                  <a:srgbClr val="FFFF00"/>
                </a:solidFill>
                <a:latin typeface="Monotype Corsiva" pitchFamily="66" charset="0"/>
              </a:rPr>
            </a:br>
            <a:r>
              <a:rPr lang="ru-RU" sz="2000" dirty="0" smtClean="0">
                <a:solidFill>
                  <a:srgbClr val="FFFF00"/>
                </a:solidFill>
                <a:latin typeface="Monotype Corsiva" pitchFamily="66" charset="0"/>
              </a:rPr>
              <a:t>-знакомы с деревьями, растущими на территории детского сада и их функциями; </a:t>
            </a:r>
            <a:br>
              <a:rPr lang="ru-RU" sz="2000" dirty="0" smtClean="0">
                <a:solidFill>
                  <a:srgbClr val="FFFF00"/>
                </a:solidFill>
                <a:latin typeface="Monotype Corsiva" pitchFamily="66" charset="0"/>
              </a:rPr>
            </a:br>
            <a:r>
              <a:rPr lang="ru-RU" sz="2000" dirty="0" smtClean="0">
                <a:solidFill>
                  <a:srgbClr val="FFFF00"/>
                </a:solidFill>
                <a:latin typeface="Monotype Corsiva" pitchFamily="66" charset="0"/>
              </a:rPr>
              <a:t>-знакомы с некоторыми целебными свойствами деревьев для здоровья человека; </a:t>
            </a:r>
            <a:br>
              <a:rPr lang="ru-RU" sz="2000" dirty="0" smtClean="0">
                <a:solidFill>
                  <a:srgbClr val="FFFF00"/>
                </a:solidFill>
                <a:latin typeface="Monotype Corsiva" pitchFamily="66" charset="0"/>
              </a:rPr>
            </a:br>
            <a:r>
              <a:rPr lang="ru-RU" sz="2000" dirty="0" smtClean="0">
                <a:solidFill>
                  <a:srgbClr val="FFFF00"/>
                </a:solidFill>
                <a:latin typeface="Monotype Corsiva" pitchFamily="66" charset="0"/>
              </a:rPr>
              <a:t>-имеют представление о природе родного поселка </a:t>
            </a:r>
          </a:p>
          <a:p>
            <a:pPr>
              <a:buNone/>
            </a:pPr>
            <a:r>
              <a:rPr lang="ru-RU" sz="2000" dirty="0" smtClean="0">
                <a:solidFill>
                  <a:srgbClr val="FFFF00"/>
                </a:solidFill>
                <a:latin typeface="Monotype Corsiva" pitchFamily="66" charset="0"/>
              </a:rPr>
              <a:t/>
            </a:r>
            <a:br>
              <a:rPr lang="ru-RU" sz="2000" dirty="0" smtClean="0">
                <a:solidFill>
                  <a:srgbClr val="FFFF00"/>
                </a:solidFill>
                <a:latin typeface="Monotype Corsiva" pitchFamily="66" charset="0"/>
              </a:rPr>
            </a:br>
            <a:r>
              <a:rPr lang="ru-RU" sz="2000" b="1" i="1" u="sng" dirty="0" smtClean="0">
                <a:solidFill>
                  <a:srgbClr val="FFFF00"/>
                </a:solidFill>
                <a:latin typeface="Monotype Corsiva" pitchFamily="66" charset="0"/>
              </a:rPr>
              <a:t>Родители: </a:t>
            </a:r>
            <a:r>
              <a:rPr lang="ru-RU" sz="2000" dirty="0" smtClean="0">
                <a:solidFill>
                  <a:srgbClr val="FFFF00"/>
                </a:solidFill>
                <a:latin typeface="Monotype Corsiva" pitchFamily="66" charset="0"/>
              </a:rPr>
              <a:t/>
            </a:r>
            <a:br>
              <a:rPr lang="ru-RU" sz="2000" dirty="0" smtClean="0">
                <a:solidFill>
                  <a:srgbClr val="FFFF00"/>
                </a:solidFill>
                <a:latin typeface="Monotype Corsiva" pitchFamily="66" charset="0"/>
              </a:rPr>
            </a:br>
            <a:r>
              <a:rPr lang="ru-RU" sz="2000" dirty="0" smtClean="0">
                <a:solidFill>
                  <a:srgbClr val="FFFF00"/>
                </a:solidFill>
                <a:latin typeface="Monotype Corsiva" pitchFamily="66" charset="0"/>
              </a:rPr>
              <a:t>-активные и заинтересованные участники проекта, ориентированы на развитие у ребёнка потребности к познанию, общению со взрослыми и сверстниками через совместную проектную деятельность; </a:t>
            </a:r>
            <a:br>
              <a:rPr lang="ru-RU" sz="2000" dirty="0" smtClean="0">
                <a:solidFill>
                  <a:srgbClr val="FFFF00"/>
                </a:solidFill>
                <a:latin typeface="Monotype Corsiva" pitchFamily="66" charset="0"/>
              </a:rPr>
            </a:br>
            <a:r>
              <a:rPr lang="ru-RU" sz="2000" dirty="0" smtClean="0">
                <a:solidFill>
                  <a:srgbClr val="FFFF00"/>
                </a:solidFill>
                <a:latin typeface="Monotype Corsiva" pitchFamily="66" charset="0"/>
              </a:rPr>
              <a:t>-знают и применяют целебные свойства деревьев для оздоровления детей </a:t>
            </a:r>
            <a:br>
              <a:rPr lang="ru-RU" sz="2000" dirty="0" smtClean="0">
                <a:solidFill>
                  <a:srgbClr val="FFFF00"/>
                </a:solidFill>
                <a:latin typeface="Monotype Corsiva" pitchFamily="66" charset="0"/>
              </a:rPr>
            </a:br>
            <a:r>
              <a:rPr lang="ru-RU" sz="2000" b="1" i="1" u="sng" dirty="0" smtClean="0">
                <a:solidFill>
                  <a:srgbClr val="FFFF00"/>
                </a:solidFill>
                <a:latin typeface="Monotype Corsiva" pitchFamily="66" charset="0"/>
              </a:rPr>
              <a:t>  Воспитатели: </a:t>
            </a:r>
            <a:r>
              <a:rPr lang="ru-RU" sz="2000" dirty="0" smtClean="0">
                <a:solidFill>
                  <a:srgbClr val="FFFF00"/>
                </a:solidFill>
                <a:latin typeface="Monotype Corsiva" pitchFamily="66" charset="0"/>
              </a:rPr>
              <a:t/>
            </a:r>
            <a:br>
              <a:rPr lang="ru-RU" sz="2000" dirty="0" smtClean="0">
                <a:solidFill>
                  <a:srgbClr val="FFFF00"/>
                </a:solidFill>
                <a:latin typeface="Monotype Corsiva" pitchFamily="66" charset="0"/>
              </a:rPr>
            </a:br>
            <a:r>
              <a:rPr lang="ru-RU" sz="2000" dirty="0" smtClean="0">
                <a:solidFill>
                  <a:srgbClr val="FFFF00"/>
                </a:solidFill>
                <a:latin typeface="Monotype Corsiva" pitchFamily="66" charset="0"/>
              </a:rPr>
              <a:t>-осуществляют инновационную деятельность; </a:t>
            </a:r>
            <a:br>
              <a:rPr lang="ru-RU" sz="2000" dirty="0" smtClean="0">
                <a:solidFill>
                  <a:srgbClr val="FFFF00"/>
                </a:solidFill>
                <a:latin typeface="Monotype Corsiva" pitchFamily="66" charset="0"/>
              </a:rPr>
            </a:br>
            <a:r>
              <a:rPr lang="ru-RU" sz="2000" dirty="0" smtClean="0">
                <a:solidFill>
                  <a:srgbClr val="FFFF00"/>
                </a:solidFill>
                <a:latin typeface="Monotype Corsiva" pitchFamily="66" charset="0"/>
              </a:rPr>
              <a:t>-повышают профессиональный уровень; </a:t>
            </a:r>
            <a:br>
              <a:rPr lang="ru-RU" sz="2000" dirty="0" smtClean="0">
                <a:solidFill>
                  <a:srgbClr val="FFFF00"/>
                </a:solidFill>
                <a:latin typeface="Monotype Corsiva" pitchFamily="66" charset="0"/>
              </a:rPr>
            </a:br>
            <a:r>
              <a:rPr lang="ru-RU" sz="2000" dirty="0" smtClean="0">
                <a:solidFill>
                  <a:srgbClr val="FFFF00"/>
                </a:solidFill>
                <a:latin typeface="Monotype Corsiva" pitchFamily="66" charset="0"/>
              </a:rPr>
              <a:t>-расширяют свой экологический кругозор</a:t>
            </a:r>
          </a:p>
          <a:p>
            <a:pPr>
              <a:buNone/>
            </a:pPr>
            <a:endParaRPr lang="ru-RU" sz="2000" dirty="0" smtClean="0">
              <a:latin typeface="Monotype Corsiva" pitchFamily="66" charset="0"/>
            </a:endParaRPr>
          </a:p>
          <a:p>
            <a:pPr>
              <a:buNone/>
            </a:pPr>
            <a:endParaRPr lang="ru-RU" sz="2000" dirty="0">
              <a:latin typeface="Monotype Corsiva"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428604"/>
            <a:ext cx="8229600" cy="4525963"/>
          </a:xfrm>
        </p:spPr>
        <p:txBody>
          <a:bodyPr/>
          <a:lstStyle/>
          <a:p>
            <a:pPr algn="ctr">
              <a:buNone/>
            </a:pPr>
            <a:r>
              <a:rPr lang="ru-RU" sz="3600" b="1" u="sng" dirty="0" smtClean="0">
                <a:solidFill>
                  <a:srgbClr val="FFFF00"/>
                </a:solidFill>
                <a:latin typeface="Monotype Corsiva" pitchFamily="66" charset="0"/>
              </a:rPr>
              <a:t>Этапы реализации проекта</a:t>
            </a:r>
          </a:p>
          <a:p>
            <a:pPr>
              <a:buNone/>
            </a:pPr>
            <a:r>
              <a:rPr lang="ru-RU" sz="3600" b="1" u="sng" dirty="0" smtClean="0">
                <a:solidFill>
                  <a:srgbClr val="FFFF00"/>
                </a:solidFill>
                <a:latin typeface="Monotype Corsiva" pitchFamily="66" charset="0"/>
              </a:rPr>
              <a:t/>
            </a:r>
            <a:br>
              <a:rPr lang="ru-RU" sz="3600" b="1" u="sng" dirty="0" smtClean="0">
                <a:solidFill>
                  <a:srgbClr val="FFFF00"/>
                </a:solidFill>
                <a:latin typeface="Monotype Corsiva" pitchFamily="66" charset="0"/>
              </a:rPr>
            </a:br>
            <a:r>
              <a:rPr lang="ru-RU" sz="3600" dirty="0" smtClean="0">
                <a:solidFill>
                  <a:srgbClr val="FFFF00"/>
                </a:solidFill>
                <a:latin typeface="Monotype Corsiva" pitchFamily="66" charset="0"/>
              </a:rPr>
              <a:t>1.Подготовительный</a:t>
            </a:r>
            <a:br>
              <a:rPr lang="ru-RU" sz="3600" dirty="0" smtClean="0">
                <a:solidFill>
                  <a:srgbClr val="FFFF00"/>
                </a:solidFill>
                <a:latin typeface="Monotype Corsiva" pitchFamily="66" charset="0"/>
              </a:rPr>
            </a:br>
            <a:r>
              <a:rPr lang="ru-RU" sz="3600" dirty="0" smtClean="0">
                <a:solidFill>
                  <a:srgbClr val="FFFF00"/>
                </a:solidFill>
                <a:latin typeface="Monotype Corsiva" pitchFamily="66" charset="0"/>
              </a:rPr>
              <a:t>2. Практический</a:t>
            </a:r>
            <a:br>
              <a:rPr lang="ru-RU" sz="3600" dirty="0" smtClean="0">
                <a:solidFill>
                  <a:srgbClr val="FFFF00"/>
                </a:solidFill>
                <a:latin typeface="Monotype Corsiva" pitchFamily="66" charset="0"/>
              </a:rPr>
            </a:br>
            <a:r>
              <a:rPr lang="ru-RU" sz="3600" dirty="0" smtClean="0">
                <a:solidFill>
                  <a:srgbClr val="FFFF00"/>
                </a:solidFill>
                <a:latin typeface="Monotype Corsiva" pitchFamily="66" charset="0"/>
              </a:rPr>
              <a:t>3. Заключительный</a:t>
            </a:r>
            <a:br>
              <a:rPr lang="ru-RU" sz="3600" dirty="0" smtClean="0">
                <a:solidFill>
                  <a:srgbClr val="FFFF00"/>
                </a:solidFill>
                <a:latin typeface="Monotype Corsiva" pitchFamily="66" charset="0"/>
              </a:rPr>
            </a:br>
            <a:r>
              <a:rPr lang="ru-RU" sz="3600" dirty="0" smtClean="0">
                <a:solidFill>
                  <a:srgbClr val="FFFF00"/>
                </a:solidFill>
                <a:latin typeface="Monotype Corsiva" pitchFamily="66" charset="0"/>
              </a:rPr>
              <a:t/>
            </a:r>
            <a:br>
              <a:rPr lang="ru-RU" sz="3600" dirty="0" smtClean="0">
                <a:solidFill>
                  <a:srgbClr val="FFFF00"/>
                </a:solidFill>
                <a:latin typeface="Monotype Corsiva" pitchFamily="66" charset="0"/>
              </a:rPr>
            </a:br>
            <a:endParaRPr lang="ru-RU" sz="3600" dirty="0">
              <a:solidFill>
                <a:srgbClr val="FFFF00"/>
              </a:solidFill>
              <a:latin typeface="Monotype Corsiva" pitchFamily="66" charset="0"/>
            </a:endParaRPr>
          </a:p>
        </p:txBody>
      </p:sp>
      <p:pic>
        <p:nvPicPr>
          <p:cNvPr id="3074" name="Picture 2" descr="D:\ОВ\проекты\проект деревья\ель\img12.jpg"/>
          <p:cNvPicPr>
            <a:picLocks noChangeAspect="1" noChangeArrowheads="1"/>
          </p:cNvPicPr>
          <p:nvPr/>
        </p:nvPicPr>
        <p:blipFill>
          <a:blip r:embed="rId2" cstate="print"/>
          <a:srcRect l="52344" t="14583" r="5468" b="10416"/>
          <a:stretch>
            <a:fillRect/>
          </a:stretch>
        </p:blipFill>
        <p:spPr bwMode="auto">
          <a:xfrm>
            <a:off x="5072066" y="1285860"/>
            <a:ext cx="3857652" cy="514353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lvl="8" algn="l"/>
            <a:r>
              <a:rPr lang="ru-RU" sz="2000" dirty="0" smtClean="0">
                <a:solidFill>
                  <a:srgbClr val="FFFF00"/>
                </a:solidFill>
                <a:latin typeface="Monotype Corsiva" pitchFamily="66" charset="0"/>
              </a:rPr>
              <a:t/>
            </a:r>
            <a:br>
              <a:rPr lang="ru-RU" sz="2000" dirty="0" smtClean="0">
                <a:solidFill>
                  <a:srgbClr val="FFFF00"/>
                </a:solidFill>
                <a:latin typeface="Monotype Corsiva" pitchFamily="66" charset="0"/>
              </a:rPr>
            </a:br>
            <a:r>
              <a:rPr lang="ru-RU" sz="2000" dirty="0" smtClean="0">
                <a:solidFill>
                  <a:srgbClr val="FFFF00"/>
                </a:solidFill>
                <a:latin typeface="Monotype Corsiva" pitchFamily="66" charset="0"/>
              </a:rPr>
              <a:t/>
            </a:r>
            <a:br>
              <a:rPr lang="ru-RU" sz="2000" dirty="0" smtClean="0">
                <a:solidFill>
                  <a:srgbClr val="FFFF00"/>
                </a:solidFill>
                <a:latin typeface="Monotype Corsiva" pitchFamily="66" charset="0"/>
              </a:rPr>
            </a:br>
            <a:r>
              <a:rPr lang="ru-RU" sz="3200" b="1" u="sng" dirty="0" smtClean="0">
                <a:solidFill>
                  <a:srgbClr val="00B0F0"/>
                </a:solidFill>
                <a:latin typeface="Monotype Corsiva" pitchFamily="66" charset="0"/>
              </a:rPr>
              <a:t>Подготовительный этап</a:t>
            </a:r>
            <a:r>
              <a:rPr lang="ru-RU" sz="3200" u="sng" dirty="0" smtClean="0">
                <a:solidFill>
                  <a:srgbClr val="00B0F0"/>
                </a:solidFill>
                <a:latin typeface="Monotype Corsiva" pitchFamily="66" charset="0"/>
              </a:rPr>
              <a:t/>
            </a:r>
            <a:br>
              <a:rPr lang="ru-RU" sz="3200" u="sng" dirty="0" smtClean="0">
                <a:solidFill>
                  <a:srgbClr val="00B0F0"/>
                </a:solidFill>
                <a:latin typeface="Monotype Corsiva" pitchFamily="66" charset="0"/>
              </a:rPr>
            </a:br>
            <a:r>
              <a:rPr lang="ru-RU" sz="2000" dirty="0" smtClean="0">
                <a:solidFill>
                  <a:srgbClr val="FFFF00"/>
                </a:solidFill>
                <a:latin typeface="Monotype Corsiva" pitchFamily="66" charset="0"/>
              </a:rPr>
              <a:t>1.Составлен план мероприятий по реализации проекта. </a:t>
            </a:r>
            <a:br>
              <a:rPr lang="ru-RU" sz="2000" dirty="0" smtClean="0">
                <a:solidFill>
                  <a:srgbClr val="FFFF00"/>
                </a:solidFill>
                <a:latin typeface="Monotype Corsiva" pitchFamily="66" charset="0"/>
              </a:rPr>
            </a:br>
            <a:r>
              <a:rPr lang="ru-RU" sz="2000" dirty="0" smtClean="0">
                <a:solidFill>
                  <a:srgbClr val="FFFF00"/>
                </a:solidFill>
                <a:latin typeface="Monotype Corsiva" pitchFamily="66" charset="0"/>
              </a:rPr>
              <a:t>2.Подготовка материала: подборка изображений деревьев, растущих на территории; детской литературы о деревьях, художественного слова, </a:t>
            </a:r>
            <a:r>
              <a:rPr lang="ru-RU" sz="2000" dirty="0" err="1" smtClean="0">
                <a:solidFill>
                  <a:srgbClr val="FFFF00"/>
                </a:solidFill>
                <a:latin typeface="Monotype Corsiva" pitchFamily="66" charset="0"/>
              </a:rPr>
              <a:t>физминуток</a:t>
            </a:r>
            <a:r>
              <a:rPr lang="ru-RU" sz="2000" dirty="0" smtClean="0">
                <a:solidFill>
                  <a:srgbClr val="FFFF00"/>
                </a:solidFill>
                <a:latin typeface="Monotype Corsiva" pitchFamily="66" charset="0"/>
              </a:rPr>
              <a:t> и т.д.</a:t>
            </a:r>
            <a:endParaRPr lang="ru-RU" sz="2000" dirty="0">
              <a:solidFill>
                <a:srgbClr val="FFFF00"/>
              </a:solidFill>
              <a:latin typeface="Monotype Corsiva" pitchFamily="66" charset="0"/>
            </a:endParaRPr>
          </a:p>
        </p:txBody>
      </p:sp>
      <p:pic>
        <p:nvPicPr>
          <p:cNvPr id="1026" name="Picture 2" descr="C:\Users\садик каджером\Desktop\Рисунок1.png"/>
          <p:cNvPicPr>
            <a:picLocks noGrp="1" noChangeAspect="1" noChangeArrowheads="1"/>
          </p:cNvPicPr>
          <p:nvPr>
            <p:ph idx="1"/>
          </p:nvPr>
        </p:nvPicPr>
        <p:blipFill>
          <a:blip r:embed="rId2" cstate="print"/>
          <a:srcRect/>
          <a:stretch>
            <a:fillRect/>
          </a:stretch>
        </p:blipFill>
        <p:spPr bwMode="auto">
          <a:xfrm>
            <a:off x="1428728" y="1600200"/>
            <a:ext cx="6127411" cy="52578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a:spLocks noGrp="1"/>
          </p:cNvSpPr>
          <p:nvPr>
            <p:ph idx="1"/>
          </p:nvPr>
        </p:nvSpPr>
        <p:spPr>
          <a:xfrm>
            <a:off x="0" y="214290"/>
            <a:ext cx="9144000" cy="4525963"/>
          </a:xfrm>
        </p:spPr>
        <p:txBody>
          <a:bodyPr>
            <a:noAutofit/>
          </a:bodyPr>
          <a:lstStyle/>
          <a:p>
            <a:pPr algn="ctr">
              <a:buNone/>
            </a:pPr>
            <a:r>
              <a:rPr lang="ru-RU" sz="4000" b="1" u="sng" dirty="0" smtClean="0">
                <a:solidFill>
                  <a:srgbClr val="FFFF00"/>
                </a:solidFill>
                <a:latin typeface="Monotype Corsiva" pitchFamily="66" charset="0"/>
              </a:rPr>
              <a:t>Практический этап</a:t>
            </a:r>
            <a:r>
              <a:rPr lang="ru-RU" sz="1900" b="1" u="sng" dirty="0" smtClean="0">
                <a:solidFill>
                  <a:srgbClr val="FFFF00"/>
                </a:solidFill>
                <a:latin typeface="Monotype Corsiva" pitchFamily="66" charset="0"/>
              </a:rPr>
              <a:t/>
            </a:r>
            <a:br>
              <a:rPr lang="ru-RU" sz="1900" b="1" u="sng" dirty="0" smtClean="0">
                <a:solidFill>
                  <a:srgbClr val="FFFF00"/>
                </a:solidFill>
                <a:latin typeface="Monotype Corsiva" pitchFamily="66" charset="0"/>
              </a:rPr>
            </a:br>
            <a:endParaRPr lang="ru-RU" sz="1900" b="1" u="sng" dirty="0" smtClean="0">
              <a:solidFill>
                <a:srgbClr val="FFFF00"/>
              </a:solidFill>
              <a:latin typeface="Monotype Corsiva" pitchFamily="66" charset="0"/>
            </a:endParaRPr>
          </a:p>
          <a:p>
            <a:pPr>
              <a:buNone/>
            </a:pPr>
            <a:r>
              <a:rPr lang="ru-RU" sz="1900" b="1" i="1" u="sng" dirty="0" smtClean="0">
                <a:solidFill>
                  <a:srgbClr val="FFFF00"/>
                </a:solidFill>
                <a:latin typeface="Monotype Corsiva" pitchFamily="66" charset="0"/>
              </a:rPr>
              <a:t>Мероприятия:</a:t>
            </a:r>
            <a:r>
              <a:rPr lang="ru-RU" sz="1900" dirty="0" smtClean="0">
                <a:solidFill>
                  <a:srgbClr val="FFFF00"/>
                </a:solidFill>
                <a:latin typeface="Monotype Corsiva" pitchFamily="66" charset="0"/>
              </a:rPr>
              <a:t/>
            </a:r>
            <a:br>
              <a:rPr lang="ru-RU" sz="1900" dirty="0" smtClean="0">
                <a:solidFill>
                  <a:srgbClr val="FFFF00"/>
                </a:solidFill>
                <a:latin typeface="Monotype Corsiva" pitchFamily="66" charset="0"/>
              </a:rPr>
            </a:br>
            <a:r>
              <a:rPr lang="ru-RU" sz="1900" dirty="0" smtClean="0">
                <a:solidFill>
                  <a:srgbClr val="FFFF00"/>
                </a:solidFill>
                <a:latin typeface="Monotype Corsiva" pitchFamily="66" charset="0"/>
              </a:rPr>
              <a:t>1. Целевые экскурсии к деревьям на территории детского сада.</a:t>
            </a:r>
            <a:br>
              <a:rPr lang="ru-RU" sz="1900" dirty="0" smtClean="0">
                <a:solidFill>
                  <a:srgbClr val="FFFF00"/>
                </a:solidFill>
                <a:latin typeface="Monotype Corsiva" pitchFamily="66" charset="0"/>
              </a:rPr>
            </a:br>
            <a:r>
              <a:rPr lang="ru-RU" sz="1900" dirty="0" smtClean="0">
                <a:solidFill>
                  <a:srgbClr val="FFFF00"/>
                </a:solidFill>
                <a:latin typeface="Monotype Corsiva" pitchFamily="66" charset="0"/>
              </a:rPr>
              <a:t>2. Рассматривание физической карты Республики, карты села.</a:t>
            </a:r>
            <a:br>
              <a:rPr lang="ru-RU" sz="1900" dirty="0" smtClean="0">
                <a:solidFill>
                  <a:srgbClr val="FFFF00"/>
                </a:solidFill>
                <a:latin typeface="Monotype Corsiva" pitchFamily="66" charset="0"/>
              </a:rPr>
            </a:br>
            <a:r>
              <a:rPr lang="ru-RU" sz="1900" dirty="0" smtClean="0">
                <a:solidFill>
                  <a:srgbClr val="FFFF00"/>
                </a:solidFill>
                <a:latin typeface="Monotype Corsiva" pitchFamily="66" charset="0"/>
              </a:rPr>
              <a:t>3. Просмотр слайдов фотоматериалов о родном селе  "Пейзажи".</a:t>
            </a:r>
            <a:br>
              <a:rPr lang="ru-RU" sz="1900" dirty="0" smtClean="0">
                <a:solidFill>
                  <a:srgbClr val="FFFF00"/>
                </a:solidFill>
                <a:latin typeface="Monotype Corsiva" pitchFamily="66" charset="0"/>
              </a:rPr>
            </a:br>
            <a:r>
              <a:rPr lang="ru-RU" sz="1900" dirty="0" smtClean="0">
                <a:solidFill>
                  <a:srgbClr val="FFFF00"/>
                </a:solidFill>
                <a:latin typeface="Monotype Corsiva" pitchFamily="66" charset="0"/>
              </a:rPr>
              <a:t>4. Наблюдение за погодными явлениями: ветром, дождем и их влияние на состояние деревьев.</a:t>
            </a:r>
            <a:br>
              <a:rPr lang="ru-RU" sz="1900" dirty="0" smtClean="0">
                <a:solidFill>
                  <a:srgbClr val="FFFF00"/>
                </a:solidFill>
                <a:latin typeface="Monotype Corsiva" pitchFamily="66" charset="0"/>
              </a:rPr>
            </a:br>
            <a:r>
              <a:rPr lang="ru-RU" sz="1900" dirty="0" smtClean="0">
                <a:solidFill>
                  <a:srgbClr val="FFFF00"/>
                </a:solidFill>
                <a:latin typeface="Monotype Corsiva" pitchFamily="66" charset="0"/>
              </a:rPr>
              <a:t>5.  Консультация родителей для детей «Целебные свойства деревьев» . </a:t>
            </a:r>
            <a:br>
              <a:rPr lang="ru-RU" sz="1900" dirty="0" smtClean="0">
                <a:solidFill>
                  <a:srgbClr val="FFFF00"/>
                </a:solidFill>
                <a:latin typeface="Monotype Corsiva" pitchFamily="66" charset="0"/>
              </a:rPr>
            </a:br>
            <a:r>
              <a:rPr lang="ru-RU" sz="1900" dirty="0" smtClean="0">
                <a:solidFill>
                  <a:srgbClr val="FFFF00"/>
                </a:solidFill>
                <a:latin typeface="Monotype Corsiva" pitchFamily="66" charset="0"/>
              </a:rPr>
              <a:t>6. Подборка родителями лучших рецептов по оздоровлению детей с помощью целебных сил деревьев. </a:t>
            </a:r>
            <a:br>
              <a:rPr lang="ru-RU" sz="1900" dirty="0" smtClean="0">
                <a:solidFill>
                  <a:srgbClr val="FFFF00"/>
                </a:solidFill>
                <a:latin typeface="Monotype Corsiva" pitchFamily="66" charset="0"/>
              </a:rPr>
            </a:br>
            <a:r>
              <a:rPr lang="ru-RU" sz="2400" b="1" u="sng" dirty="0" smtClean="0">
                <a:solidFill>
                  <a:srgbClr val="FFFF00"/>
                </a:solidFill>
                <a:latin typeface="Monotype Corsiva" pitchFamily="66" charset="0"/>
              </a:rPr>
              <a:t>Беседы с детьми:</a:t>
            </a:r>
            <a:r>
              <a:rPr lang="ru-RU" sz="1800" dirty="0" smtClean="0">
                <a:solidFill>
                  <a:srgbClr val="FFFF00"/>
                </a:solidFill>
                <a:latin typeface="Monotype Corsiva" pitchFamily="66" charset="0"/>
              </a:rPr>
              <a:t/>
            </a:r>
            <a:br>
              <a:rPr lang="ru-RU" sz="1800" dirty="0" smtClean="0">
                <a:solidFill>
                  <a:srgbClr val="FFFF00"/>
                </a:solidFill>
                <a:latin typeface="Monotype Corsiva" pitchFamily="66" charset="0"/>
              </a:rPr>
            </a:br>
            <a:r>
              <a:rPr lang="ru-RU" sz="1900" dirty="0" smtClean="0">
                <a:solidFill>
                  <a:srgbClr val="FFFF00"/>
                </a:solidFill>
                <a:latin typeface="Monotype Corsiva" pitchFamily="66" charset="0"/>
              </a:rPr>
              <a:t>1. В чем отличие деревьев от других растений? </a:t>
            </a:r>
            <a:br>
              <a:rPr lang="ru-RU" sz="1900" dirty="0" smtClean="0">
                <a:solidFill>
                  <a:srgbClr val="FFFF00"/>
                </a:solidFill>
                <a:latin typeface="Monotype Corsiva" pitchFamily="66" charset="0"/>
              </a:rPr>
            </a:br>
            <a:r>
              <a:rPr lang="ru-RU" sz="1900" dirty="0" smtClean="0">
                <a:solidFill>
                  <a:srgbClr val="FFFF00"/>
                </a:solidFill>
                <a:latin typeface="Monotype Corsiva" pitchFamily="66" charset="0"/>
              </a:rPr>
              <a:t>2. Какие деревья растут на территории детского сада? </a:t>
            </a:r>
            <a:br>
              <a:rPr lang="ru-RU" sz="1900" dirty="0" smtClean="0">
                <a:solidFill>
                  <a:srgbClr val="FFFF00"/>
                </a:solidFill>
                <a:latin typeface="Monotype Corsiva" pitchFamily="66" charset="0"/>
              </a:rPr>
            </a:br>
            <a:r>
              <a:rPr lang="ru-RU" sz="1900" dirty="0" smtClean="0">
                <a:solidFill>
                  <a:srgbClr val="FFFF00"/>
                </a:solidFill>
                <a:latin typeface="Monotype Corsiva" pitchFamily="66" charset="0"/>
              </a:rPr>
              <a:t>3. Как на территории детского сада появились деревья?</a:t>
            </a:r>
            <a:br>
              <a:rPr lang="ru-RU" sz="1900" dirty="0" smtClean="0">
                <a:solidFill>
                  <a:srgbClr val="FFFF00"/>
                </a:solidFill>
                <a:latin typeface="Monotype Corsiva" pitchFamily="66" charset="0"/>
              </a:rPr>
            </a:br>
            <a:r>
              <a:rPr lang="ru-RU" sz="1900" dirty="0" smtClean="0">
                <a:solidFill>
                  <a:srgbClr val="FFFF00"/>
                </a:solidFill>
                <a:latin typeface="Monotype Corsiva" pitchFamily="66" charset="0"/>
              </a:rPr>
              <a:t>4. Кто сажает деревья в лесу? </a:t>
            </a:r>
            <a:br>
              <a:rPr lang="ru-RU" sz="1900" dirty="0" smtClean="0">
                <a:solidFill>
                  <a:srgbClr val="FFFF00"/>
                </a:solidFill>
                <a:latin typeface="Monotype Corsiva" pitchFamily="66" charset="0"/>
              </a:rPr>
            </a:br>
            <a:r>
              <a:rPr lang="ru-RU" sz="1900" dirty="0" smtClean="0">
                <a:solidFill>
                  <a:srgbClr val="FFFF00"/>
                </a:solidFill>
                <a:latin typeface="Monotype Corsiva" pitchFamily="66" charset="0"/>
              </a:rPr>
              <a:t>5. Какую пользу приносят деревья? </a:t>
            </a:r>
            <a:br>
              <a:rPr lang="ru-RU" sz="1900" dirty="0" smtClean="0">
                <a:solidFill>
                  <a:srgbClr val="FFFF00"/>
                </a:solidFill>
                <a:latin typeface="Monotype Corsiva" pitchFamily="66" charset="0"/>
              </a:rPr>
            </a:br>
            <a:r>
              <a:rPr lang="ru-RU" sz="1900" dirty="0" smtClean="0">
                <a:solidFill>
                  <a:srgbClr val="FFFF00"/>
                </a:solidFill>
                <a:latin typeface="Monotype Corsiva" pitchFamily="66" charset="0"/>
              </a:rPr>
              <a:t>6. Как люди заботятся о деревьях? </a:t>
            </a:r>
            <a:br>
              <a:rPr lang="ru-RU" sz="1900" dirty="0" smtClean="0">
                <a:solidFill>
                  <a:srgbClr val="FFFF00"/>
                </a:solidFill>
                <a:latin typeface="Monotype Corsiva" pitchFamily="66" charset="0"/>
              </a:rPr>
            </a:br>
            <a:r>
              <a:rPr lang="ru-RU" sz="1900" dirty="0" smtClean="0">
                <a:solidFill>
                  <a:srgbClr val="FFFF00"/>
                </a:solidFill>
                <a:latin typeface="Monotype Corsiva" pitchFamily="66" charset="0"/>
              </a:rPr>
              <a:t>7. Давайте представим, что деревья вдруг исчезли. Что произойдет на всей Земле? В нашем поселке? Возле детского сада? У вашего дома? Изменится ли что-нибудь в нашей жизни? А почему деревья могут исчезнуть? </a:t>
            </a:r>
            <a:br>
              <a:rPr lang="ru-RU" sz="1900" dirty="0" smtClean="0">
                <a:solidFill>
                  <a:srgbClr val="FFFF00"/>
                </a:solidFill>
                <a:latin typeface="Monotype Corsiva" pitchFamily="66" charset="0"/>
              </a:rPr>
            </a:br>
            <a:r>
              <a:rPr lang="ru-RU" sz="1900" dirty="0" smtClean="0">
                <a:solidFill>
                  <a:srgbClr val="FFFF00"/>
                </a:solidFill>
                <a:latin typeface="Monotype Corsiva" pitchFamily="66" charset="0"/>
              </a:rPr>
              <a:t>9. Чтение детской художественной и познавательной литературы по теме исследования.</a:t>
            </a:r>
          </a:p>
          <a:p>
            <a:endParaRPr lang="ru-RU" sz="1800" dirty="0">
              <a:solidFill>
                <a:srgbClr val="FFFF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056">
  <a:themeElements>
    <a:clrScheme name="round rectangle bevel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fontScheme name="round rectangle bev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ound rectangle bevel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round rectangle bevel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round rectangle bevel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round rectangle bevel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round rectangle bevel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round rectangle bevel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round rectangle bevel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round rectangle bevel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round rectangle bevel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round rectangle bevel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round rectangle bevel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round rectangle bevel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round rectangle bevel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round rectangle bevel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round rectangle bevel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round rectangle bevel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lormaster">
  <a:themeElements>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1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olormaster">
  <a:themeElements>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2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olormaster">
  <a:themeElements>
    <a:clrScheme name="3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fontScheme name="3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olormaster">
  <a:themeElements>
    <a:clrScheme name="4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fontScheme name="4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4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4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4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4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4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4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4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4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4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4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4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4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4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4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4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olormaster">
  <a:themeElements>
    <a:clrScheme name="5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fontScheme name="5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5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5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5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5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5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5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5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5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5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5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5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5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5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5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5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olormaster">
  <a:themeElements>
    <a:clrScheme name="6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fontScheme name="6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6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6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6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6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6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6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6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6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6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6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6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6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6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6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6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colormaster">
  <a:themeElements>
    <a:clrScheme name="7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fontScheme name="7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7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7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7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7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7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7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7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7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7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7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7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7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7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7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7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colormaster">
  <a:themeElements>
    <a:clrScheme name="8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fontScheme name="8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8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8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8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8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8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8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8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8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8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8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8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8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8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8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8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056</Template>
  <TotalTime>387</TotalTime>
  <Words>420</Words>
  <Application>Microsoft Office PowerPoint</Application>
  <PresentationFormat>Экран (4:3)</PresentationFormat>
  <Paragraphs>66</Paragraphs>
  <Slides>27</Slides>
  <Notes>0</Notes>
  <HiddenSlides>0</HiddenSlides>
  <MMClips>0</MMClips>
  <ScaleCrop>false</ScaleCrop>
  <HeadingPairs>
    <vt:vector size="4" baseType="variant">
      <vt:variant>
        <vt:lpstr>Тема</vt:lpstr>
      </vt:variant>
      <vt:variant>
        <vt:i4>9</vt:i4>
      </vt:variant>
      <vt:variant>
        <vt:lpstr>Заголовки слайдов</vt:lpstr>
      </vt:variant>
      <vt:variant>
        <vt:i4>27</vt:i4>
      </vt:variant>
    </vt:vector>
  </HeadingPairs>
  <TitlesOfParts>
    <vt:vector size="36" baseType="lpstr">
      <vt:lpstr>056</vt:lpstr>
      <vt:lpstr>1_colormaster</vt:lpstr>
      <vt:lpstr>2_colormaster</vt:lpstr>
      <vt:lpstr>3_colormaster</vt:lpstr>
      <vt:lpstr>4_colormaster</vt:lpstr>
      <vt:lpstr>5_colormaster</vt:lpstr>
      <vt:lpstr>6_colormaster</vt:lpstr>
      <vt:lpstr>7_colormaster</vt:lpstr>
      <vt:lpstr>8_colormaster</vt:lpstr>
      <vt:lpstr>Проект  по экологии  «Зелёный мир детского сада</vt:lpstr>
      <vt:lpstr>Автор:воспитатель   I квалификационной категории –  Валентина Фёдоровна Обухова </vt:lpstr>
      <vt:lpstr>Слайд 3</vt:lpstr>
      <vt:lpstr>Актуальность</vt:lpstr>
      <vt:lpstr>Задачи: Обучающие:  -формировать у детей представление о деревьях и их пользе для человека;  -дать первоначальные сведения о карте местности  Развивающие:  -развивать познавательный интерес ко всему живому, желание получать новые знания; любознательность, наблюдательность;  -приобретать детьми опыт исследовательской деятельности;  -развивать мотивацию на здоровый образ жизни.  Воспитательные:  -воспитывать эмоциональное отношение к деревьям;  -воспитывать любовь к природе, желание оберегать ее и охранять </vt:lpstr>
      <vt:lpstr>Продукт проекта: составление карты «Зеленый мир детского сада»</vt:lpstr>
      <vt:lpstr>Слайд 7</vt:lpstr>
      <vt:lpstr>  Подготовительный этап 1.Составлен план мероприятий по реализации проекта.  2.Подготовка материала: подборка изображений деревьев, растущих на территории; детской литературы о деревьях, художественного слова, физминуток и т.д.</vt:lpstr>
      <vt:lpstr>Слайд 9</vt:lpstr>
      <vt:lpstr>Рассматривание физической карты Республики Коми, карты  Каджерома </vt:lpstr>
      <vt:lpstr>- Консультация, подготовленная родителями для детей «Целебные свойства деревьев» .  -  Подборка родителями лучших рецептов по оздоровлению детей с помощью целебных сил деревьев.</vt:lpstr>
      <vt:lpstr>Настольные игры «Стань другом природы» ,  Расскажи – ка, деревце»</vt:lpstr>
      <vt:lpstr>Рассматривание иллюстраций «Формирование хвойных молодняков искусственного происхождения» </vt:lpstr>
      <vt:lpstr>Рисование «Деревья»</vt:lpstr>
      <vt:lpstr>Конструирование оригами «Тюльпан» и двухтрубный пароход»</vt:lpstr>
      <vt:lpstr>Слайд 16</vt:lpstr>
      <vt:lpstr> Эксперимент «Веточки вербы»</vt:lpstr>
      <vt:lpstr>Рассматривание картины «Пейзажи»</vt:lpstr>
      <vt:lpstr>Сюжетно- ролевая игра «Лесники»</vt:lpstr>
      <vt:lpstr>Коми народная игра  «Липкий пенек»</vt:lpstr>
      <vt:lpstr> 5. Составление "Круга полезности".</vt:lpstr>
      <vt:lpstr>Слайд 22</vt:lpstr>
      <vt:lpstr>Флешмоб «2017 –  Год Экологии в России»</vt:lpstr>
      <vt:lpstr>Слайд 24</vt:lpstr>
      <vt:lpstr>Перспектива</vt:lpstr>
      <vt:lpstr>Слайд 26</vt:lpstr>
      <vt:lpstr>Слайд 27</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Школа светофора</dc:title>
  <dc:creator>Маша</dc:creator>
  <cp:lastModifiedBy>садик каджером</cp:lastModifiedBy>
  <cp:revision>104</cp:revision>
  <dcterms:created xsi:type="dcterms:W3CDTF">2014-01-13T17:41:55Z</dcterms:created>
  <dcterms:modified xsi:type="dcterms:W3CDTF">2017-05-11T10:09:59Z</dcterms:modified>
</cp:coreProperties>
</file>